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comments/comment2.xml" ContentType="application/vnd.openxmlformats-officedocument.presentationml.comment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omments/comment1.xml" ContentType="application/vnd.openxmlformats-officedocument.presentationml.comment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75" r:id="rId1"/>
  </p:sldMasterIdLst>
  <p:notesMasterIdLst>
    <p:notesMasterId r:id="rId42"/>
  </p:notesMasterIdLst>
  <p:handoutMasterIdLst>
    <p:handoutMasterId r:id="rId43"/>
  </p:handoutMasterIdLst>
  <p:sldIdLst>
    <p:sldId id="332" r:id="rId2"/>
    <p:sldId id="282" r:id="rId3"/>
    <p:sldId id="826" r:id="rId4"/>
    <p:sldId id="719" r:id="rId5"/>
    <p:sldId id="724" r:id="rId6"/>
    <p:sldId id="720" r:id="rId7"/>
    <p:sldId id="723" r:id="rId8"/>
    <p:sldId id="825" r:id="rId9"/>
    <p:sldId id="824" r:id="rId10"/>
    <p:sldId id="732" r:id="rId11"/>
    <p:sldId id="704" r:id="rId12"/>
    <p:sldId id="697" r:id="rId13"/>
    <p:sldId id="699" r:id="rId14"/>
    <p:sldId id="730" r:id="rId15"/>
    <p:sldId id="686" r:id="rId16"/>
    <p:sldId id="753" r:id="rId17"/>
    <p:sldId id="814" r:id="rId18"/>
    <p:sldId id="764" r:id="rId19"/>
    <p:sldId id="765" r:id="rId20"/>
    <p:sldId id="629" r:id="rId21"/>
    <p:sldId id="799" r:id="rId22"/>
    <p:sldId id="737" r:id="rId23"/>
    <p:sldId id="760" r:id="rId24"/>
    <p:sldId id="746" r:id="rId25"/>
    <p:sldId id="747" r:id="rId26"/>
    <p:sldId id="655" r:id="rId27"/>
    <p:sldId id="766" r:id="rId28"/>
    <p:sldId id="816" r:id="rId29"/>
    <p:sldId id="767" r:id="rId30"/>
    <p:sldId id="694" r:id="rId31"/>
    <p:sldId id="810" r:id="rId32"/>
    <p:sldId id="811" r:id="rId33"/>
    <p:sldId id="774" r:id="rId34"/>
    <p:sldId id="823" r:id="rId35"/>
    <p:sldId id="776" r:id="rId36"/>
    <p:sldId id="761" r:id="rId37"/>
    <p:sldId id="770" r:id="rId38"/>
    <p:sldId id="778" r:id="rId39"/>
    <p:sldId id="771" r:id="rId40"/>
    <p:sldId id="638" r:id="rId41"/>
  </p:sldIdLst>
  <p:sldSz cx="9144000" cy="5143500" type="screen16x9"/>
  <p:notesSz cx="6797675" cy="99282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дмин" initials="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33CC"/>
    <a:srgbClr val="0066FF"/>
    <a:srgbClr val="050A0F"/>
    <a:srgbClr val="00642D"/>
    <a:srgbClr val="FFCCCC"/>
    <a:srgbClr val="CC66FF"/>
    <a:srgbClr val="CC6600"/>
    <a:srgbClr val="0F4D2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250" autoAdjust="0"/>
    <p:restoredTop sz="95878" autoAdjust="0"/>
  </p:normalViewPr>
  <p:slideViewPr>
    <p:cSldViewPr>
      <p:cViewPr>
        <p:scale>
          <a:sx n="100" d="100"/>
          <a:sy n="100" d="100"/>
        </p:scale>
        <p:origin x="-984" y="-366"/>
      </p:cViewPr>
      <p:guideLst>
        <p:guide orient="horz" pos="1620"/>
        <p:guide pos="2880"/>
      </p:guideLst>
    </p:cSldViewPr>
  </p:slideViewPr>
  <p:outlineViewPr>
    <p:cViewPr varScale="1">
      <p:scale>
        <a:sx n="170" d="200"/>
        <a:sy n="170" d="200"/>
      </p:scale>
      <p:origin x="180" y="4006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5"/>
      <c:rotY val="10"/>
      <c:depthPercent val="100"/>
      <c:perspective val="10"/>
    </c:view3D>
    <c:plotArea>
      <c:layout>
        <c:manualLayout>
          <c:layoutTarget val="inner"/>
          <c:xMode val="edge"/>
          <c:yMode val="edge"/>
          <c:x val="1.9752948166397589E-2"/>
          <c:y val="0.12839416308158433"/>
          <c:w val="0.96049410366720478"/>
          <c:h val="0.653673270683838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чел.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Lbls>
            <c:dLbl>
              <c:idx val="0"/>
              <c:layout>
                <c:manualLayout>
                  <c:x val="8.2303950693323209E-3"/>
                  <c:y val="-2.8125246062992191E-2"/>
                </c:manualLayout>
              </c:layout>
              <c:tx>
                <c:rich>
                  <a:bodyPr/>
                  <a:lstStyle/>
                  <a:p>
                    <a:r>
                      <a:rPr lang="ru-RU" sz="2398" dirty="0" smtClean="0"/>
                      <a:t>31</a:t>
                    </a:r>
                    <a:r>
                      <a:rPr lang="ru-RU" sz="2398" baseline="0" dirty="0" smtClean="0"/>
                      <a:t> 932</a:t>
                    </a:r>
                    <a:endParaRPr lang="en-US" sz="2400" dirty="0"/>
                  </a:p>
                </c:rich>
              </c:tx>
            </c:dLbl>
            <c:dLbl>
              <c:idx val="1"/>
              <c:layout>
                <c:manualLayout>
                  <c:x val="9.5298902026415243E-3"/>
                  <c:y val="-2.187500000000043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33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042</a:t>
                    </a:r>
                    <a:endParaRPr lang="en-US" dirty="0"/>
                  </a:p>
                </c:rich>
              </c:tx>
            </c:dLbl>
            <c:dLbl>
              <c:idx val="2"/>
              <c:layout>
                <c:manualLayout>
                  <c:x val="1.1262679992907844E-2"/>
                  <c:y val="-2.81249999999999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33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939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1.7153876039240203E-2"/>
                  <c:y val="-3.75000000000003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34 242</a:t>
                    </a:r>
                    <a:endParaRPr lang="en-US" dirty="0"/>
                  </a:p>
                </c:rich>
              </c:tx>
            </c:dLbl>
            <c:txPr>
              <a:bodyPr/>
              <a:lstStyle/>
              <a:p>
                <a:pPr>
                  <a:defRPr sz="2398" b="1">
                    <a:solidFill>
                      <a:srgbClr val="050A0F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2015 г.</c:v>
                </c:pt>
                <c:pt idx="1">
                  <c:v>2016 г.</c:v>
                </c:pt>
                <c:pt idx="2">
                  <c:v>2017 г.</c:v>
                </c:pt>
                <c:pt idx="3">
                  <c:v>2018 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31932</c:v>
                </c:pt>
                <c:pt idx="1">
                  <c:v>33042</c:v>
                </c:pt>
                <c:pt idx="2">
                  <c:v>33939</c:v>
                </c:pt>
                <c:pt idx="3">
                  <c:v>34242</c:v>
                </c:pt>
              </c:numCache>
            </c:numRef>
          </c:val>
        </c:ser>
        <c:shape val="box"/>
        <c:axId val="90228992"/>
        <c:axId val="95875072"/>
        <c:axId val="0"/>
      </c:bar3DChart>
      <c:catAx>
        <c:axId val="90228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757" b="1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875072"/>
        <c:crosses val="autoZero"/>
        <c:auto val="1"/>
        <c:lblAlgn val="ctr"/>
        <c:lblOffset val="100"/>
      </c:catAx>
      <c:valAx>
        <c:axId val="95875072"/>
        <c:scaling>
          <c:orientation val="minMax"/>
        </c:scaling>
        <c:delete val="1"/>
        <c:axPos val="l"/>
        <c:numFmt formatCode="General" sourceLinked="1"/>
        <c:tickLblPos val="none"/>
        <c:crossAx val="90228992"/>
        <c:crosses val="autoZero"/>
        <c:crossBetween val="between"/>
      </c:valAx>
      <c:spPr>
        <a:noFill/>
        <a:ln w="25377">
          <a:noFill/>
        </a:ln>
      </c:spPr>
    </c:plotArea>
    <c:plotVisOnly val="1"/>
    <c:dispBlanksAs val="gap"/>
  </c:chart>
  <c:txPr>
    <a:bodyPr/>
    <a:lstStyle/>
    <a:p>
      <a:pPr>
        <a:defRPr sz="3101"/>
      </a:pPr>
      <a:endParaRPr lang="ru-RU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4-16T15:45:55.039" idx="2">
    <p:pos x="40" y="3076"/>
    <p:text>В связи с введением надзорных и налоговых каникул с начала 2016 г. произощел значительный рост количества субъектов малого и среднего предпринимательства в 2016 г. по отношению к 2015 г. и юридических лиц в 2017 г. по сравнению с 2016  г. Так как каникулы продолжались до конца 2018 года, в 2018 г. многие ИП и юр. лица, зарегистрированные в 2016 и 2017 гг. закрылись.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4-16T15:52:11.884" idx="1">
    <p:pos x="34" y="3088"/>
    <p:text>В 2017 г. значительный рост частных инвестиций за счет строительства солнечной электростанции - 2 млрд.руб. В 2018 г. таких крупных объектов не было, поэтому падение по сравнению с 2017 г.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870" cy="49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43" tIns="45771" rIns="91543" bIns="45771" numCol="1" anchor="t" anchorCtr="0" compatLnSpc="1">
            <a:prstTxWarp prst="textNoShape">
              <a:avLst/>
            </a:prstTxWarp>
          </a:bodyPr>
          <a:lstStyle>
            <a:lvl1pPr defTabSz="453117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50222" y="0"/>
            <a:ext cx="2945870" cy="49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43" tIns="45771" rIns="91543" bIns="45771" numCol="1" anchor="t" anchorCtr="0" compatLnSpc="1">
            <a:prstTxWarp prst="textNoShape">
              <a:avLst/>
            </a:prstTxWarp>
          </a:bodyPr>
          <a:lstStyle>
            <a:lvl1pPr algn="r" defTabSz="453117">
              <a:defRPr sz="1200"/>
            </a:lvl1pPr>
          </a:lstStyle>
          <a:p>
            <a:pPr>
              <a:defRPr/>
            </a:pPr>
            <a:fld id="{A9A1AC32-4E19-45E8-A050-F265193FC64A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430626"/>
            <a:ext cx="2945870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43" tIns="45771" rIns="91543" bIns="45771" numCol="1" anchor="b" anchorCtr="0" compatLnSpc="1">
            <a:prstTxWarp prst="textNoShape">
              <a:avLst/>
            </a:prstTxWarp>
          </a:bodyPr>
          <a:lstStyle>
            <a:lvl1pPr defTabSz="453117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50222" y="9430626"/>
            <a:ext cx="2945870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43" tIns="45771" rIns="91543" bIns="45771" numCol="1" anchor="b" anchorCtr="0" compatLnSpc="1">
            <a:prstTxWarp prst="textNoShape">
              <a:avLst/>
            </a:prstTxWarp>
          </a:bodyPr>
          <a:lstStyle>
            <a:lvl1pPr algn="r" defTabSz="453117">
              <a:defRPr sz="1200"/>
            </a:lvl1pPr>
          </a:lstStyle>
          <a:p>
            <a:pPr>
              <a:defRPr/>
            </a:pPr>
            <a:fld id="{F703F5F8-EA32-46D9-B897-9FB0AE63D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1396" tIns="45696" rIns="91396" bIns="45696" anchor="ctr"/>
          <a:lstStyle/>
          <a:p>
            <a:pPr algn="ctr" defTabSz="453117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dirty="0"/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1396" tIns="45696" rIns="91396" bIns="45696" anchor="ctr"/>
          <a:lstStyle/>
          <a:p>
            <a:pPr algn="ctr" defTabSz="453117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dirty="0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1396" tIns="45696" rIns="91396" bIns="45696" anchor="ctr"/>
          <a:lstStyle/>
          <a:p>
            <a:pPr algn="ctr" defTabSz="453117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dirty="0"/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0" y="0"/>
            <a:ext cx="2945870" cy="49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96" tIns="45696" rIns="91396" bIns="45696" anchor="ctr"/>
          <a:lstStyle/>
          <a:p>
            <a:pPr algn="ctr" defTabSz="453117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dirty="0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3850222" y="0"/>
            <a:ext cx="2942703" cy="4944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96" tIns="45696" rIns="91396" bIns="45696" anchor="ctr"/>
          <a:lstStyle/>
          <a:p>
            <a:pPr algn="ctr" defTabSz="453117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dirty="0"/>
          </a:p>
        </p:txBody>
      </p:sp>
      <p:sp>
        <p:nvSpPr>
          <p:cNvPr id="16391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" y="744538"/>
            <a:ext cx="6608763" cy="3717925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79451" y="4717690"/>
            <a:ext cx="5434022" cy="44609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9956" tIns="46777" rIns="89956" bIns="46777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0" y="9429040"/>
            <a:ext cx="2945870" cy="49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96" tIns="45696" rIns="91396" bIns="45696" anchor="ctr"/>
          <a:lstStyle/>
          <a:p>
            <a:pPr algn="ctr" defTabSz="453117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dirty="0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50222" y="9429041"/>
            <a:ext cx="2941118" cy="492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9956" tIns="46777" rIns="89956" bIns="46777" numCol="1" anchor="b" anchorCtr="0" compatLnSpc="1">
            <a:prstTxWarp prst="textNoShape">
              <a:avLst/>
            </a:prstTxWarp>
          </a:bodyPr>
          <a:lstStyle>
            <a:lvl1pPr algn="r" defTabSz="453117">
              <a:buSzPct val="100000"/>
              <a:tabLst>
                <a:tab pos="724037" algn="l"/>
                <a:tab pos="1446489" algn="l"/>
                <a:tab pos="2170525" algn="l"/>
                <a:tab pos="2892977" algn="l"/>
              </a:tabLst>
              <a:defRPr sz="12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B72EABD-B1A9-442F-94D7-4561A255A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E2BBE1D-0926-41A3-89A0-0F5250C29885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9"/>
          <p:cNvSpPr txBox="1">
            <a:spLocks noGrp="1" noChangeArrowheads="1"/>
          </p:cNvSpPr>
          <p:nvPr/>
        </p:nvSpPr>
        <p:spPr bwMode="auto">
          <a:xfrm>
            <a:off x="3850222" y="9429041"/>
            <a:ext cx="2941118" cy="492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56" tIns="46777" rIns="89956" bIns="46777" anchor="b"/>
          <a:lstStyle/>
          <a:p>
            <a:pPr algn="r" defTabSz="453117">
              <a:buSzPct val="100000"/>
              <a:tabLst>
                <a:tab pos="724037" algn="l"/>
                <a:tab pos="1446489" algn="l"/>
                <a:tab pos="2170525" algn="l"/>
                <a:tab pos="2892977" algn="l"/>
              </a:tabLst>
            </a:pPr>
            <a:fld id="{830F8EFD-0590-4F9F-B0D6-25F798B1D038}" type="slidenum">
              <a:rPr lang="ru-RU" altLang="ru-RU" sz="1200">
                <a:solidFill>
                  <a:srgbClr val="000000"/>
                </a:solidFill>
                <a:latin typeface="Calibri" pitchFamily="34" charset="0"/>
              </a:rPr>
              <a:pPr algn="r" defTabSz="453117">
                <a:buSzPct val="100000"/>
                <a:tabLst>
                  <a:tab pos="724037" algn="l"/>
                  <a:tab pos="1446489" algn="l"/>
                  <a:tab pos="2170525" algn="l"/>
                  <a:tab pos="2892977" algn="l"/>
                </a:tabLst>
              </a:pPr>
              <a:t>40</a:t>
            </a:fld>
            <a:endParaRPr lang="ru-RU" altLang="ru-RU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3850222" y="9429040"/>
            <a:ext cx="2942703" cy="4944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56" tIns="46777" rIns="89956" bIns="46777" anchor="b"/>
          <a:lstStyle/>
          <a:p>
            <a:pPr algn="r" defTabSz="453117">
              <a:buSzPct val="100000"/>
              <a:tabLst>
                <a:tab pos="0" algn="l"/>
                <a:tab pos="446780" algn="l"/>
                <a:tab pos="896728" algn="l"/>
                <a:tab pos="1343508" algn="l"/>
                <a:tab pos="1793456" algn="l"/>
                <a:tab pos="2243404" algn="l"/>
                <a:tab pos="2691769" algn="l"/>
                <a:tab pos="3141717" algn="l"/>
                <a:tab pos="3588497" algn="l"/>
                <a:tab pos="4038445" algn="l"/>
                <a:tab pos="4488393" algn="l"/>
                <a:tab pos="4936757" algn="l"/>
                <a:tab pos="5386705" algn="l"/>
                <a:tab pos="5835069" algn="l"/>
                <a:tab pos="6283433" algn="l"/>
                <a:tab pos="6733381" algn="l"/>
                <a:tab pos="7181746" algn="l"/>
                <a:tab pos="7631694" algn="l"/>
                <a:tab pos="8081642" algn="l"/>
                <a:tab pos="8528422" algn="l"/>
                <a:tab pos="8978370" algn="l"/>
              </a:tabLst>
            </a:pPr>
            <a:fld id="{81860D6A-F4FA-463B-BB01-9ADD99BDFB3B}" type="slidenum">
              <a:rPr lang="ru-RU" altLang="ru-RU" sz="1200">
                <a:solidFill>
                  <a:srgbClr val="000000"/>
                </a:solidFill>
                <a:latin typeface="Calibri" pitchFamily="34" charset="0"/>
              </a:rPr>
              <a:pPr algn="r" defTabSz="453117">
                <a:buSzPct val="100000"/>
                <a:tabLst>
                  <a:tab pos="0" algn="l"/>
                  <a:tab pos="446780" algn="l"/>
                  <a:tab pos="896728" algn="l"/>
                  <a:tab pos="1343508" algn="l"/>
                  <a:tab pos="1793456" algn="l"/>
                  <a:tab pos="2243404" algn="l"/>
                  <a:tab pos="2691769" algn="l"/>
                  <a:tab pos="3141717" algn="l"/>
                  <a:tab pos="3588497" algn="l"/>
                  <a:tab pos="4038445" algn="l"/>
                  <a:tab pos="4488393" algn="l"/>
                  <a:tab pos="4936757" algn="l"/>
                  <a:tab pos="5386705" algn="l"/>
                  <a:tab pos="5835069" algn="l"/>
                  <a:tab pos="6283433" algn="l"/>
                  <a:tab pos="6733381" algn="l"/>
                  <a:tab pos="7181746" algn="l"/>
                  <a:tab pos="7631694" algn="l"/>
                  <a:tab pos="8081642" algn="l"/>
                  <a:tab pos="8528422" algn="l"/>
                  <a:tab pos="8978370" algn="l"/>
                </a:tabLst>
              </a:pPr>
              <a:t>40</a:t>
            </a:fld>
            <a:endParaRPr lang="ru-RU" altLang="ru-RU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1" y="4717691"/>
            <a:ext cx="5438774" cy="4465720"/>
          </a:xfrm>
          <a:noFill/>
          <a:ln/>
        </p:spPr>
        <p:txBody>
          <a:bodyPr wrap="none" anchor="ctr"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3498850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3714750"/>
            <a:ext cx="9147175" cy="1433513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986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4461"/>
              <a:ext cx="9108074" cy="83943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314451"/>
            <a:ext cx="7772400" cy="137232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2708705"/>
            <a:ext cx="7772400" cy="899778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8B1997D-FDC9-4304-99F5-37368624D6B1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B173A7E-B86B-486B-B97A-5B1BDBF05A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10997"/>
            <a:ext cx="8229600" cy="3289553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80B5F-F876-4B37-B0A7-4F3F9045D6E2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7EB0-B0D8-4025-B9E2-C868F32C37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05980"/>
            <a:ext cx="1777470" cy="419457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324600" cy="419457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86E9-E206-43AE-8BF0-9359D46D73E5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145EB-2DF2-418F-97D6-BF74CF926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28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485900"/>
            <a:ext cx="8229600" cy="30861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83923-F58C-4C83-B9FF-C1593C7F3F1F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2C9EA-CAC7-4BCF-97D6-5FD5CC5380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85750"/>
            <a:ext cx="8229600" cy="4286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E2876-C845-4AA1-91BC-98A57B6DBE03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57B1C-DF06-4342-A62D-C18C4AC425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28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85900"/>
            <a:ext cx="4038600" cy="3086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4038600" cy="3086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2724F-E8D3-4A07-AE51-092D2F32B800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DA1E-D6B6-43C8-B061-6DB7BCF850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A56F5-849B-4437-B95A-5093569FD2C8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C8A26-DA7A-43BF-9041-73C68ED367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2254250"/>
            <a:ext cx="182562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2254250"/>
            <a:ext cx="18415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794784"/>
            <a:ext cx="7772400" cy="13716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198784"/>
            <a:ext cx="4572000" cy="1091166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944754-39EC-46C6-8CA3-1A849C7279E6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109680-5458-4A69-905A-B072126415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596826-3BED-49D8-90E7-6BAD79140F55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6FDD55-9CB6-4088-AD47-85BE33EC07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57650"/>
            <a:ext cx="4040188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4057650"/>
            <a:ext cx="4041775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83221"/>
            <a:ext cx="4040188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083221"/>
            <a:ext cx="4041775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1FF58C-AD62-4391-8831-A170BCCDB217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C33BCE-8DBC-4424-8292-29E7300803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37C4E2-0C97-40CF-A2D5-753BDABA93BB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094ABB-39DE-4CC6-BC1C-928ED003D9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77318-FBDB-4807-8BAD-E4A81B4A5769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FA0E-42AB-411A-9C1D-AC0F756C4A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57600"/>
            <a:ext cx="7481776" cy="3429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4016327"/>
            <a:ext cx="3974592" cy="6858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05740"/>
            <a:ext cx="7479792" cy="3429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B73D6C-44CB-4E87-8B30-ED374323EC49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677119-7702-4102-943C-E2892F1D04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3751263"/>
            <a:ext cx="3802062" cy="10826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4338638"/>
            <a:ext cx="3802063" cy="6286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6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3741738"/>
            <a:ext cx="182563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3741738"/>
            <a:ext cx="182563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4082552"/>
            <a:ext cx="7162800" cy="486174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42476"/>
            <a:ext cx="8686800" cy="32918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648842"/>
            <a:ext cx="8075432" cy="42200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293C0F4-4E5E-4A0C-8DA6-B0B4FDA14BA8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E38F0B7-50CC-43F8-89AC-80B2167F63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3751263"/>
            <a:ext cx="3802062" cy="10826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4338638"/>
            <a:ext cx="3802063" cy="6286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16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6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1112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4805363"/>
            <a:ext cx="1919288" cy="274637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BA08D61-246F-450C-8CCF-21FF9338BB59}" type="datetime1">
              <a:rPr lang="ru-RU" altLang="ru-RU"/>
              <a:pPr>
                <a:defRPr/>
              </a:pPr>
              <a:t>19.04.2019</a:t>
            </a:fld>
            <a:endParaRPr lang="ru-RU" alt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4805363"/>
            <a:ext cx="2351087" cy="274637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4805363"/>
            <a:ext cx="366712" cy="274637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41DC06-3892-4540-8C56-4ECF540EFD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9" r:id="rId2"/>
    <p:sldLayoutId id="2147483891" r:id="rId3"/>
    <p:sldLayoutId id="2147483892" r:id="rId4"/>
    <p:sldLayoutId id="2147483893" r:id="rId5"/>
    <p:sldLayoutId id="2147483894" r:id="rId6"/>
    <p:sldLayoutId id="2147483888" r:id="rId7"/>
    <p:sldLayoutId id="2147483895" r:id="rId8"/>
    <p:sldLayoutId id="2147483896" r:id="rId9"/>
    <p:sldLayoutId id="2147483887" r:id="rId10"/>
    <p:sldLayoutId id="2147483886" r:id="rId11"/>
    <p:sldLayoutId id="2147483885" r:id="rId12"/>
    <p:sldLayoutId id="2147483884" r:id="rId13"/>
    <p:sldLayoutId id="2147483883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.png"/><Relationship Id="rId4" Type="http://schemas.openxmlformats.org/officeDocument/2006/relationships/oleObject" Target="../embeddings/_____Microsoft_Office_Excel_97-20038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4.png"/><Relationship Id="rId4" Type="http://schemas.openxmlformats.org/officeDocument/2006/relationships/oleObject" Target="../embeddings/_____Microsoft_Office_Excel_97-20039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0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4.png"/><Relationship Id="rId4" Type="http://schemas.openxmlformats.org/officeDocument/2006/relationships/oleObject" Target="../embeddings/_____Microsoft_Office_Excel_97-200311.xls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comments" Target="../comments/commen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comments" Target="../comments/commen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23875"/>
            <a:ext cx="9144000" cy="776288"/>
          </a:xfrm>
        </p:spPr>
        <p:txBody>
          <a:bodyPr anchorCtr="1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Муниципальное образование «Майминский район»</a:t>
            </a:r>
          </a:p>
        </p:txBody>
      </p:sp>
      <p:pic>
        <p:nvPicPr>
          <p:cNvPr id="18434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643063"/>
            <a:ext cx="2571750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93E8011-35BE-4432-8ED2-7240162D18F7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18436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TextBox 1"/>
          <p:cNvSpPr txBox="1">
            <a:spLocks noChangeArrowheads="1"/>
          </p:cNvSpPr>
          <p:nvPr/>
        </p:nvSpPr>
        <p:spPr bwMode="auto">
          <a:xfrm>
            <a:off x="5643563" y="2303463"/>
            <a:ext cx="9144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ru-RU" sz="2000" b="1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TextBox 1"/>
          <p:cNvSpPr txBox="1">
            <a:spLocks noChangeArrowheads="1"/>
          </p:cNvSpPr>
          <p:nvPr/>
        </p:nvSpPr>
        <p:spPr bwMode="auto">
          <a:xfrm>
            <a:off x="4357688" y="1285875"/>
            <a:ext cx="9144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ru-RU" sz="2000" b="1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7" name="TextBox 1"/>
          <p:cNvSpPr txBox="1">
            <a:spLocks noChangeArrowheads="1"/>
          </p:cNvSpPr>
          <p:nvPr/>
        </p:nvSpPr>
        <p:spPr bwMode="auto">
          <a:xfrm>
            <a:off x="3000375" y="1768475"/>
            <a:ext cx="9144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ru-RU" sz="2000" b="1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214414" y="142859"/>
            <a:ext cx="7586658" cy="1143007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>
              <a:defRPr/>
            </a:pPr>
            <a:endParaRPr lang="ru-RU" altLang="ru-RU" sz="2500" b="1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>
              <a:defRPr/>
            </a:pPr>
            <a:r>
              <a:rPr lang="ru-RU" altLang="ru-RU" sz="25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Жилищное строительство </a:t>
            </a:r>
          </a:p>
          <a:p>
            <a:pPr algn="ctr" defTabSz="914400" eaLnBrk="0" hangingPunct="0">
              <a:defRPr/>
            </a:pPr>
            <a:r>
              <a:rPr lang="ru-RU" sz="2400" b="1" i="1" dirty="0">
                <a:solidFill>
                  <a:srgbClr val="050A0F"/>
                </a:solidFill>
                <a:latin typeface="Times New Roman" pitchFamily="18" charset="0"/>
                <a:ea typeface="+mj-ea"/>
                <a:cs typeface="+mj-cs"/>
              </a:rPr>
              <a:t>введено общей площади жилых помещений (тыс. кв. м.)</a:t>
            </a:r>
            <a:endParaRPr lang="ru-RU" sz="2400" b="1" i="1" dirty="0">
              <a:solidFill>
                <a:srgbClr val="050A0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659" name="Rectangle 8"/>
          <p:cNvSpPr>
            <a:spLocks noChangeArrowheads="1"/>
          </p:cNvSpPr>
          <p:nvPr/>
        </p:nvSpPr>
        <p:spPr bwMode="auto">
          <a:xfrm>
            <a:off x="2357438" y="4071938"/>
            <a:ext cx="47879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</a:rPr>
              <a:t>2 место в Республике Алтай</a:t>
            </a:r>
            <a:br>
              <a:rPr lang="ru-RU" altLang="ru-RU" sz="2400" b="1">
                <a:solidFill>
                  <a:srgbClr val="C00000"/>
                </a:solidFill>
                <a:latin typeface="Times New Roman" pitchFamily="18" charset="0"/>
              </a:rPr>
            </a:br>
            <a:endParaRPr lang="ru-RU" altLang="ru-RU" sz="2400" b="1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27654" name="Содержимое 10"/>
          <p:cNvGraphicFramePr>
            <a:graphicFrameLocks noGrp="1"/>
          </p:cNvGraphicFramePr>
          <p:nvPr>
            <p:ph/>
          </p:nvPr>
        </p:nvGraphicFramePr>
        <p:xfrm>
          <a:off x="406400" y="1306513"/>
          <a:ext cx="8331200" cy="2976562"/>
        </p:xfrm>
        <a:graphic>
          <a:graphicData uri="http://schemas.openxmlformats.org/presentationml/2006/ole">
            <p:oleObj spid="_x0000_s27654" r:id="rId3" imgW="8327858" imgH="2981202" progId="Excel.Sheet.8">
              <p:embed/>
            </p:oleObj>
          </a:graphicData>
        </a:graphic>
      </p:graphicFrame>
      <p:pic>
        <p:nvPicPr>
          <p:cNvPr id="27660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Номер слайда 12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10</a:t>
            </a:r>
          </a:p>
        </p:txBody>
      </p:sp>
      <p:sp>
        <p:nvSpPr>
          <p:cNvPr id="27662" name="Нижний колонтитул 1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4438" y="374650"/>
            <a:ext cx="6929462" cy="965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Поддержка предпринимателей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4438" y="1446213"/>
            <a:ext cx="6715125" cy="3125787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spcBef>
                <a:spcPct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solidFill>
                  <a:srgbClr val="164D5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50A0F"/>
                </a:solidFill>
                <a:latin typeface="Times New Roman" pitchFamily="18" charset="0"/>
                <a:ea typeface="+mj-ea"/>
                <a:cs typeface="+mj-cs"/>
              </a:rPr>
              <a:t>Утвержден перечень имущества для предоставления субъектам малого и среднего предпринимательства, включающий 42 объекта муниципального имущества</a:t>
            </a:r>
          </a:p>
          <a:p>
            <a:pPr marL="0" indent="0" algn="just" eaLnBrk="1" fontAlgn="auto" hangingPunct="1">
              <a:spcBef>
                <a:spcPct val="0"/>
              </a:spcBef>
              <a:spcAft>
                <a:spcPts val="0"/>
              </a:spcAft>
              <a:buFont typeface="Wingdings 3"/>
              <a:buNone/>
              <a:defRPr/>
            </a:pPr>
            <a:endParaRPr lang="ru-RU" altLang="ru-RU" sz="2400" dirty="0" smtClean="0">
              <a:solidFill>
                <a:srgbClr val="050A0F"/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just" eaLnBrk="1" fontAlgn="auto" hangingPunct="1">
              <a:spcBef>
                <a:spcPct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2400" dirty="0" smtClean="0">
                <a:solidFill>
                  <a:srgbClr val="050A0F"/>
                </a:solidFill>
                <a:latin typeface="Times New Roman" pitchFamily="18" charset="0"/>
                <a:ea typeface="+mj-ea"/>
                <a:cs typeface="+mj-cs"/>
              </a:rPr>
              <a:t> Оказана имущественная поддержка 3 субъектам малого и среднего предпринимательства</a:t>
            </a:r>
          </a:p>
        </p:txBody>
      </p:sp>
      <p:pic>
        <p:nvPicPr>
          <p:cNvPr id="2867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11</a:t>
            </a:r>
          </a:p>
        </p:txBody>
      </p:sp>
      <p:sp>
        <p:nvSpPr>
          <p:cNvPr id="28677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7" name="Содержимое 4"/>
          <p:cNvGraphicFramePr>
            <a:graphicFrameLocks noGrp="1"/>
          </p:cNvGraphicFramePr>
          <p:nvPr>
            <p:ph idx="1"/>
          </p:nvPr>
        </p:nvGraphicFramePr>
        <p:xfrm>
          <a:off x="520700" y="1001713"/>
          <a:ext cx="8331200" cy="3657600"/>
        </p:xfrm>
        <a:graphic>
          <a:graphicData uri="http://schemas.openxmlformats.org/presentationml/2006/ole">
            <p:oleObj spid="_x0000_s29697" r:id="rId4" imgW="8333954" imgH="3657917" progId="Excel.Sheet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05978"/>
            <a:ext cx="7901014" cy="86557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29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altLang="ru-RU" sz="29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alt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Социальная сфера – основные направления</a:t>
            </a:r>
            <a:r>
              <a:rPr lang="ru-RU" altLang="ru-RU" sz="2900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2900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altLang="ru-RU" sz="29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29699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В Майме открыли новый детский сад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643688" y="1285875"/>
            <a:ext cx="2297112" cy="1571625"/>
          </a:xfrm>
          <a:solidFill>
            <a:schemeClr val="accent1"/>
          </a:solidFill>
          <a:ln w="38100" cap="flat" algn="ctr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72"/>
            <a:ext cx="7400948" cy="50006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31747" name="Picture 2" descr="C:\Users\USER\Desktop\Доклад 2016 год\Образование\дсад Мери Поппинс\148281789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1357313"/>
            <a:ext cx="2357437" cy="1492250"/>
          </a:xfrm>
          <a:solidFill>
            <a:schemeClr val="accent1"/>
          </a:solidFill>
          <a:ln w="38100" cap="flat" algn="ctr">
            <a:solidFill>
              <a:srgbClr val="FFFF00"/>
            </a:solidFill>
          </a:ln>
        </p:spPr>
      </p:pic>
      <p:sp>
        <p:nvSpPr>
          <p:cNvPr id="39941" name="Прямоугольник 6"/>
          <p:cNvSpPr>
            <a:spLocks noChangeArrowheads="1"/>
          </p:cNvSpPr>
          <p:nvPr/>
        </p:nvSpPr>
        <p:spPr bwMode="auto">
          <a:xfrm>
            <a:off x="285750" y="428625"/>
            <a:ext cx="835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Система образования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3188" y="696913"/>
            <a:ext cx="3857625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школ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дошкольных учреждений общеразвивающего вида</a:t>
            </a:r>
          </a:p>
          <a:p>
            <a:pPr marL="285750" indent="-285750"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дошкольных учреждения комбинированного  вида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дошкольных групп</a:t>
            </a:r>
          </a:p>
          <a:p>
            <a:pPr marL="457200" indent="-457200"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 кратковременного</a:t>
            </a:r>
          </a:p>
          <a:p>
            <a:pPr marL="457200" indent="-457200" algn="ctr"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пребывания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4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семейных детских сада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частных детских сада</a:t>
            </a:r>
          </a:p>
          <a:p>
            <a:pPr algn="ctr">
              <a:lnSpc>
                <a:spcPct val="150000"/>
              </a:lnSpc>
              <a:defRPr/>
            </a:pPr>
            <a:endParaRPr lang="ru-RU" sz="18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endParaRPr lang="ru-RU" sz="18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0" name="Объект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3143250"/>
            <a:ext cx="2286000" cy="1550988"/>
          </a:xfrm>
          <a:prstGeom prst="rect">
            <a:avLst/>
          </a:prstGeom>
          <a:solidFill>
            <a:schemeClr val="accent1"/>
          </a:solidFill>
          <a:ln w="38100" algn="ctr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1751" name="AutoShape 9" descr="Картинки по запросу фотографии детей счастливых садик"/>
          <p:cNvSpPr>
            <a:spLocks noChangeAspect="1" noChangeArrowheads="1"/>
          </p:cNvSpPr>
          <p:nvPr/>
        </p:nvSpPr>
        <p:spPr bwMode="auto">
          <a:xfrm>
            <a:off x="149225" y="-107950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AutoShape 11" descr="Картинки по запросу фотографии детей счастливых садик"/>
          <p:cNvSpPr>
            <a:spLocks noChangeAspect="1" noChangeArrowheads="1"/>
          </p:cNvSpPr>
          <p:nvPr/>
        </p:nvSpPr>
        <p:spPr bwMode="auto">
          <a:xfrm>
            <a:off x="149225" y="-107950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AutoShape 15" descr="Картинки по запросу фотографии детей счастливых садик"/>
          <p:cNvSpPr>
            <a:spLocks noChangeAspect="1" noChangeArrowheads="1"/>
          </p:cNvSpPr>
          <p:nvPr/>
        </p:nvSpPr>
        <p:spPr bwMode="auto">
          <a:xfrm>
            <a:off x="149225" y="-107950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1754" name="Picture 17" descr="un-child-right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3071813"/>
            <a:ext cx="2392362" cy="1571625"/>
          </a:xfrm>
          <a:prstGeom prst="rect">
            <a:avLst/>
          </a:prstGeom>
          <a:solidFill>
            <a:schemeClr val="accent1"/>
          </a:solidFill>
          <a:ln w="38100" algn="ctr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75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Номер слайда 16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13</a:t>
            </a:r>
          </a:p>
        </p:txBody>
      </p:sp>
      <p:sp>
        <p:nvSpPr>
          <p:cNvPr id="31757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571604" y="285750"/>
            <a:ext cx="7115196" cy="10287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400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44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Система образования</a:t>
            </a:r>
            <a:r>
              <a:rPr lang="ru-RU" altLang="ru-RU" sz="4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4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endParaRPr lang="ru-RU" dirty="0"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type="body" sz="half" idx="1"/>
          </p:nvPr>
        </p:nvSpPr>
        <p:spPr>
          <a:xfrm>
            <a:off x="4714875" y="1285875"/>
            <a:ext cx="4038600" cy="3500438"/>
          </a:xfrm>
        </p:spPr>
        <p:txBody>
          <a:bodyPr>
            <a:normAutofit fontScale="70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Всего в образовательных организациях района трудятся 1027 работников, из них </a:t>
            </a:r>
            <a:r>
              <a:rPr lang="ru-RU" sz="23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педагогических работников </a:t>
            </a:r>
            <a:r>
              <a:rPr lang="ru-RU" sz="2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3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545 человек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16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школах 330 педагогических работников, из них 298 учителей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дошкольных образовательных организациях – 403 человека, из них педагогических работников 157 человек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3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организациях дополнительного образования детей трудятся 99 человек, их них педагогических работников – 58 человек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50" y="1428750"/>
            <a:ext cx="4038600" cy="3714750"/>
          </a:xfrm>
        </p:spPr>
        <p:txBody>
          <a:bodyPr>
            <a:normAutofit fontScale="70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Учащиеся школ – 3897 человек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Дошкольники – 1914 человек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Получающие дополнительное образование – 1322 человека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14</a:t>
            </a:r>
          </a:p>
        </p:txBody>
      </p:sp>
      <p:sp>
        <p:nvSpPr>
          <p:cNvPr id="32774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6"/>
          <p:cNvSpPr>
            <a:spLocks noGrp="1"/>
          </p:cNvSpPr>
          <p:nvPr>
            <p:ph idx="1"/>
          </p:nvPr>
        </p:nvSpPr>
        <p:spPr>
          <a:xfrm>
            <a:off x="457200" y="1111250"/>
            <a:ext cx="8229600" cy="36036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26,8 млн. рублей – подготовка к 2018-2019 учебному году: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Wingdings 3" pitchFamily="18" charset="2"/>
              <a:buNone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sz="17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капитальный  и текущий ремонт </a:t>
            </a: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учреждениях образования на сумму </a:t>
            </a:r>
          </a:p>
          <a:p>
            <a:pPr algn="just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17, 9 млн. руб. 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en-US" sz="16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мероприятий по </a:t>
            </a:r>
            <a:r>
              <a:rPr lang="ru-RU" sz="17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пожарной безопасности </a:t>
            </a: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образовательных организаций –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2, 9 млн. руб.  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 по замене </a:t>
            </a:r>
            <a:r>
              <a:rPr lang="ru-RU" sz="17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освещения</a:t>
            </a: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0, 095 млн. руб.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7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учебников</a:t>
            </a: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, обучение работников–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5, 8 млн. руб. </a:t>
            </a:r>
          </a:p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sz="1400" b="1" i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sz="2800" b="1" i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7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ru-RU" sz="700" smtClean="0">
              <a:solidFill>
                <a:srgbClr val="1FAEC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205978"/>
            <a:ext cx="7400948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700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2700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Улучшение материально-технической базы </a:t>
            </a:r>
            <a:b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учреждений образования</a:t>
            </a:r>
            <a:r>
              <a:rPr lang="en-US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pic>
        <p:nvPicPr>
          <p:cNvPr id="3379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15</a:t>
            </a:r>
          </a:p>
        </p:txBody>
      </p:sp>
      <p:sp>
        <p:nvSpPr>
          <p:cNvPr id="33797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6"/>
            <a:ext cx="8586790" cy="857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Культура</a:t>
            </a:r>
            <a:r>
              <a:rPr lang="ru-RU" sz="28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57188" y="4071938"/>
            <a:ext cx="4000500" cy="50006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4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b="1" i="1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800" b="1" i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Количество мероприятий </a:t>
            </a:r>
          </a:p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i="1" dirty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572000" y="1071563"/>
            <a:ext cx="4041775" cy="714375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Учреждения культуры и библиотечной системы</a:t>
            </a:r>
          </a:p>
        </p:txBody>
      </p:sp>
      <p:graphicFrame>
        <p:nvGraphicFramePr>
          <p:cNvPr id="34820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06388" y="1235075"/>
          <a:ext cx="4102100" cy="2855913"/>
        </p:xfrm>
        <a:graphic>
          <a:graphicData uri="http://schemas.openxmlformats.org/presentationml/2006/ole">
            <p:oleObj spid="_x0000_s34820" r:id="rId4" imgW="4102964" imgH="2853175" progId="Excel.Sheet.8">
              <p:embed/>
            </p:oleObj>
          </a:graphicData>
        </a:graphic>
      </p:graphicFrame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3438" y="1857375"/>
            <a:ext cx="4041775" cy="2697163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культурно-         досуговых учреждений</a:t>
            </a:r>
          </a:p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библиотек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2018 году участниками проводимых мероприятий стали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66 207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человек</a:t>
            </a:r>
          </a:p>
        </p:txBody>
      </p:sp>
      <p:pic>
        <p:nvPicPr>
          <p:cNvPr id="3482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Номер слайда 10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16</a:t>
            </a:r>
          </a:p>
        </p:txBody>
      </p:sp>
      <p:sp>
        <p:nvSpPr>
          <p:cNvPr id="34827" name="Нижний колонтитул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1900" smtClean="0">
                <a:solidFill>
                  <a:srgbClr val="002060"/>
                </a:solidFill>
                <a:latin typeface="Times New Roman" pitchFamily="18" charset="0"/>
              </a:rPr>
              <a:t>Количество пользователей в библиотеках, тыс.чел.</a:t>
            </a:r>
            <a:endParaRPr lang="ru-RU" sz="1900" smtClean="0"/>
          </a:p>
        </p:txBody>
      </p:sp>
      <p:sp>
        <p:nvSpPr>
          <p:cNvPr id="35846" name="Текст 10"/>
          <p:cNvSpPr>
            <a:spLocks noGrp="1"/>
          </p:cNvSpPr>
          <p:nvPr>
            <p:ph type="body" sz="half" idx="3"/>
          </p:nvPr>
        </p:nvSpPr>
        <p:spPr>
          <a:xfrm>
            <a:off x="4645025" y="4057650"/>
            <a:ext cx="4041775" cy="571500"/>
          </a:xfrm>
        </p:spPr>
        <p:txBody>
          <a:bodyPr/>
          <a:lstStyle/>
          <a:p>
            <a:pPr algn="ctr" eaLnBrk="1" hangingPunct="1"/>
            <a:r>
              <a:rPr lang="ru-RU" altLang="ru-RU" sz="1900" smtClean="0">
                <a:solidFill>
                  <a:srgbClr val="002060"/>
                </a:solidFill>
                <a:latin typeface="Times New Roman" pitchFamily="18" charset="0"/>
              </a:rPr>
              <a:t>Книговыдача, тыс.книг</a:t>
            </a:r>
          </a:p>
        </p:txBody>
      </p:sp>
      <p:graphicFrame>
        <p:nvGraphicFramePr>
          <p:cNvPr id="35843" name="Содержимое 5"/>
          <p:cNvGraphicFramePr>
            <a:graphicFrameLocks noGrp="1"/>
          </p:cNvGraphicFramePr>
          <p:nvPr>
            <p:ph sz="quarter" idx="2"/>
          </p:nvPr>
        </p:nvGraphicFramePr>
        <p:xfrm>
          <a:off x="395288" y="555625"/>
          <a:ext cx="4141787" cy="3570288"/>
        </p:xfrm>
        <a:graphic>
          <a:graphicData uri="http://schemas.openxmlformats.org/presentationml/2006/ole">
            <p:oleObj spid="_x0000_s35843" name="Диаграмма" r:id="rId3" imgW="4143299" imgH="3571830" progId="Excel.Sheet.8">
              <p:embed/>
            </p:oleObj>
          </a:graphicData>
        </a:graphic>
      </p:graphicFrame>
      <p:graphicFrame>
        <p:nvGraphicFramePr>
          <p:cNvPr id="35844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591050" y="590550"/>
          <a:ext cx="3848100" cy="3438525"/>
        </p:xfrm>
        <a:graphic>
          <a:graphicData uri="http://schemas.openxmlformats.org/presentationml/2006/ole">
            <p:oleObj spid="_x0000_s35844" name="Диаграмма" r:id="rId4" imgW="3848044" imgH="3438450" progId="Excel.Sheet.8">
              <p:embed/>
            </p:oleObj>
          </a:graphicData>
        </a:graphic>
      </p:graphicFrame>
      <p:sp>
        <p:nvSpPr>
          <p:cNvPr id="35847" name="Номер слайда 10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17</a:t>
            </a:r>
          </a:p>
        </p:txBody>
      </p:sp>
      <p:pic>
        <p:nvPicPr>
          <p:cNvPr id="35848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177925"/>
            <a:ext cx="8229600" cy="3327400"/>
          </a:xfrm>
        </p:spPr>
        <p:txBody>
          <a:bodyPr>
            <a:normAutofit fontScale="850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текущий ремонт (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замена окон, ремонт котельных, ремонт кровли, косметический ремонт помещений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на общую сумму 7, 1 млн.руб.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обновлена материально-техническая база (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экран информационный светодиодный, одежда сцены, 272 кресла, сценические костюмы, </a:t>
            </a:r>
            <a:r>
              <a:rPr lang="ru-RU" sz="2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звуко-усилительная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аппаратура, пополнение библиотечного фонда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на сумму 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9 млн.руб.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14414" y="321454"/>
            <a:ext cx="7515220" cy="91083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Улучшение</a:t>
            </a:r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материально-технической</a:t>
            </a:r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базы</a:t>
            </a:r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учреждений культуры и библиотечной системы</a:t>
            </a:r>
            <a:r>
              <a:rPr lang="en-US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36867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18</a:t>
            </a:r>
          </a:p>
        </p:txBody>
      </p:sp>
      <p:sp>
        <p:nvSpPr>
          <p:cNvPr id="36869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3219450"/>
          </a:xfrm>
        </p:spPr>
        <p:txBody>
          <a:bodyPr>
            <a:normAutofit/>
          </a:bodyPr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В рамках проекта 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«Культура малой родины»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были выделены средства в размере 5, 4 млн. рублей и «Народным» театром «СОВА» были представлены спектакли:</a:t>
            </a:r>
          </a:p>
          <a:p>
            <a:pPr eaLnBrk="1" hangingPunct="1"/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«Алиса в стране чудес»</a:t>
            </a:r>
          </a:p>
          <a:p>
            <a:pPr eaLnBrk="1" hangingPunct="1"/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 «Летучий корабль»</a:t>
            </a:r>
          </a:p>
          <a:p>
            <a:pPr eaLnBrk="1" hangingPunct="1"/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«Снежная королева»</a:t>
            </a:r>
          </a:p>
          <a:p>
            <a:pPr eaLnBrk="1" hangingPunct="1"/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 «Лесной переполох» </a:t>
            </a:r>
          </a:p>
          <a:p>
            <a:pPr eaLnBrk="1" hangingPunct="1"/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 «Маша и медведь» (кукольный театр)</a:t>
            </a:r>
            <a:endParaRPr lang="ru-RU" sz="2500" smtClean="0"/>
          </a:p>
          <a:p>
            <a:pPr eaLnBrk="1" hangingPunct="1">
              <a:buFont typeface="Wingdings 3" pitchFamily="18" charset="2"/>
              <a:buNone/>
            </a:pPr>
            <a:endParaRPr lang="ru-RU" sz="25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205978"/>
            <a:ext cx="7400948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Значимые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достижения в сфере  культуры</a:t>
            </a:r>
            <a:endParaRPr lang="ru-RU" altLang="ru-RU" sz="2400" dirty="0">
              <a:solidFill>
                <a:srgbClr val="00206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7891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19</a:t>
            </a:r>
          </a:p>
        </p:txBody>
      </p:sp>
      <p:sp>
        <p:nvSpPr>
          <p:cNvPr id="37893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mai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8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43438" y="141288"/>
            <a:ext cx="4500562" cy="4573587"/>
          </a:xfrm>
        </p:spPr>
        <p:txBody>
          <a:bodyPr/>
          <a:lstStyle/>
          <a:p>
            <a:pPr marL="503238" algn="ctr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66"/>
                </a:solidFill>
              </a:rPr>
              <a:t> </a:t>
            </a:r>
            <a:r>
              <a:rPr lang="ru-RU" altLang="ru-RU" sz="2400" smtClean="0">
                <a:solidFill>
                  <a:srgbClr val="000000"/>
                </a:solidFill>
                <a:latin typeface="Times New Roman" pitchFamily="18" charset="0"/>
              </a:rPr>
              <a:t>Общая площадь района составляет</a:t>
            </a:r>
            <a:r>
              <a:rPr lang="ru-RU" altLang="ru-RU" sz="2400" smtClean="0">
                <a:solidFill>
                  <a:srgbClr val="C00000"/>
                </a:solidFill>
                <a:latin typeface="Times New Roman" pitchFamily="18" charset="0"/>
              </a:rPr>
              <a:t>1284 </a:t>
            </a:r>
            <a:r>
              <a:rPr lang="ru-RU" altLang="ru-RU" sz="2400" smtClean="0">
                <a:solidFill>
                  <a:srgbClr val="000000"/>
                </a:solidFill>
                <a:latin typeface="Times New Roman" pitchFamily="18" charset="0"/>
              </a:rPr>
              <a:t>кв. км     -</a:t>
            </a:r>
            <a:r>
              <a:rPr lang="ru-RU" altLang="ru-RU" sz="2400" smtClean="0">
                <a:solidFill>
                  <a:srgbClr val="C00000"/>
                </a:solidFill>
                <a:latin typeface="Times New Roman" pitchFamily="18" charset="0"/>
              </a:rPr>
              <a:t>1,4% </a:t>
            </a:r>
            <a:r>
              <a:rPr lang="ru-RU" altLang="ru-RU" sz="2400" smtClean="0">
                <a:solidFill>
                  <a:srgbClr val="000000"/>
                </a:solidFill>
                <a:latin typeface="Times New Roman" pitchFamily="18" charset="0"/>
              </a:rPr>
              <a:t>от общей площади Республики Алтай.</a:t>
            </a:r>
          </a:p>
          <a:p>
            <a:pPr marL="503238" algn="ctr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Times New Roman" pitchFamily="18" charset="0"/>
              </a:rPr>
              <a:t>   В состав района входят 6 сельских поселений, </a:t>
            </a:r>
          </a:p>
          <a:p>
            <a:pPr marL="503238" algn="ctr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Times New Roman" pitchFamily="18" charset="0"/>
              </a:rPr>
              <a:t>на территории которых расположены </a:t>
            </a:r>
          </a:p>
          <a:p>
            <a:pPr marL="503238" algn="ctr" eaLnBrk="1" hangingPunct="1">
              <a:lnSpc>
                <a:spcPct val="13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300" smtClean="0">
                <a:solidFill>
                  <a:srgbClr val="C00000"/>
                </a:solidFill>
                <a:latin typeface="Times New Roman" pitchFamily="18" charset="0"/>
              </a:rPr>
              <a:t>13</a:t>
            </a:r>
            <a:r>
              <a:rPr lang="ru-RU" altLang="ru-RU" sz="2300" smtClean="0">
                <a:solidFill>
                  <a:srgbClr val="000000"/>
                </a:solidFill>
                <a:latin typeface="Times New Roman" pitchFamily="18" charset="0"/>
              </a:rPr>
              <a:t> сел и </a:t>
            </a:r>
            <a:r>
              <a:rPr lang="ru-RU" altLang="ru-RU" sz="2300" smtClean="0">
                <a:solidFill>
                  <a:srgbClr val="C00000"/>
                </a:solidFill>
                <a:latin typeface="Times New Roman" pitchFamily="18" charset="0"/>
              </a:rPr>
              <a:t>12</a:t>
            </a:r>
            <a:r>
              <a:rPr lang="ru-RU" altLang="ru-RU" sz="2300" smtClean="0">
                <a:solidFill>
                  <a:srgbClr val="000000"/>
                </a:solidFill>
                <a:latin typeface="Times New Roman" pitchFamily="18" charset="0"/>
              </a:rPr>
              <a:t> поселков.</a:t>
            </a:r>
          </a:p>
        </p:txBody>
      </p:sp>
      <p:sp>
        <p:nvSpPr>
          <p:cNvPr id="1945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1B8CA05-7CC9-482C-B8B2-D931CB968B93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9460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857250"/>
            <a:ext cx="8424862" cy="4144963"/>
          </a:xfrm>
        </p:spPr>
        <p:txBody>
          <a:bodyPr>
            <a:normAutofit fontScale="85000" lnSpcReduction="20000"/>
          </a:bodyPr>
          <a:lstStyle/>
          <a:p>
            <a:pPr marL="365760" indent="-256032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900" dirty="0" smtClean="0">
              <a:solidFill>
                <a:srgbClr val="050A0F"/>
              </a:solidFill>
              <a:latin typeface="Times New Roman" pitchFamily="18" charset="0"/>
            </a:endParaRPr>
          </a:p>
          <a:p>
            <a:pPr marL="365760" indent="-256032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900" dirty="0" smtClean="0">
                <a:solidFill>
                  <a:srgbClr val="050A0F"/>
                </a:solidFill>
                <a:latin typeface="Times New Roman" pitchFamily="18" charset="0"/>
              </a:rPr>
              <a:t>                 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</a:rPr>
              <a:t>На территории Майминского района расположены спортивные сооружения: </a:t>
            </a:r>
          </a:p>
          <a:p>
            <a:pPr marL="365760" indent="-256032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50A0F"/>
              </a:solidFill>
              <a:latin typeface="Times New Roman" pitchFamily="18" charset="0"/>
            </a:endParaRPr>
          </a:p>
          <a:p>
            <a:pPr marL="365760" indent="-256032" algn="ctr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50A0F"/>
                </a:solidFill>
                <a:latin typeface="Times New Roman" pitchFamily="18" charset="0"/>
              </a:rPr>
              <a:t> стадион «Дружба»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11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спортивных залов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25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спортивных площадок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футбольных поля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тренажерных зала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1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зал борьбы самбо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2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зала греко-римской борьбы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зала бокса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 хоккейных коробки (в зимнее время)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продолжается строительство ФОК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«Атлант»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7139"/>
            <a:ext cx="8229600" cy="58936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Физическая</a:t>
            </a:r>
            <a:r>
              <a:rPr lang="ru-RU" sz="32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культура и спорт</a:t>
            </a:r>
          </a:p>
        </p:txBody>
      </p:sp>
      <p:pic>
        <p:nvPicPr>
          <p:cNvPr id="3891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20</a:t>
            </a:r>
          </a:p>
        </p:txBody>
      </p:sp>
      <p:sp>
        <p:nvSpPr>
          <p:cNvPr id="38917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Содержимое 1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2862262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приобретена и установлена на стадионе «Дружба» профессиональная хоккейная коробка размером 56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*26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установлена хоккейная коробка в с. Александровка Бирюлинского сельского поселения</a:t>
            </a:r>
          </a:p>
          <a:p>
            <a:pPr eaLnBrk="1" hangingPunct="1">
              <a:buFont typeface="Wingdings 3" pitchFamily="18" charset="2"/>
              <a:buNone/>
            </a:pPr>
            <a:endParaRPr lang="ru-RU" sz="24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начались ремонтные работы на стадионе «Дружба»</a:t>
            </a:r>
          </a:p>
        </p:txBody>
      </p:sp>
      <p:sp>
        <p:nvSpPr>
          <p:cNvPr id="3993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21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9370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Улучшение</a:t>
            </a:r>
            <a:r>
              <a:rPr lang="ru-RU" sz="24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материально-технической</a:t>
            </a:r>
            <a:r>
              <a:rPr lang="ru-RU" sz="22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базы</a:t>
            </a:r>
            <a:r>
              <a:rPr lang="ru-RU" sz="22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в сфере физической культуры и спорта в 2018 году</a:t>
            </a:r>
            <a:endParaRPr lang="ru-RU" sz="2200" dirty="0"/>
          </a:p>
        </p:txBody>
      </p:sp>
      <p:pic>
        <p:nvPicPr>
          <p:cNvPr id="39941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1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060450"/>
          <a:ext cx="8331200" cy="3495675"/>
        </p:xfrm>
        <a:graphic>
          <a:graphicData uri="http://schemas.openxmlformats.org/presentationml/2006/ole">
            <p:oleObj spid="_x0000_s40961" r:id="rId3" imgW="8327858" imgH="3493311" progId="Excel.Sheet.8">
              <p:embed/>
            </p:oleObj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05978"/>
            <a:ext cx="7472386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Количество</a:t>
            </a:r>
            <a:r>
              <a:rPr lang="ru-RU" sz="32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  <a:t> </a:t>
            </a: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спортивных мероприятий</a:t>
            </a:r>
            <a:endParaRPr lang="ru-RU" altLang="ru-RU" sz="2200" dirty="0">
              <a:solidFill>
                <a:srgbClr val="00206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0963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22</a:t>
            </a:r>
          </a:p>
        </p:txBody>
      </p:sp>
      <p:sp>
        <p:nvSpPr>
          <p:cNvPr id="4096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3554412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Проектирование: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 газораспределительных сетей в  с. Манжерок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648 подводок, 4,453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 газораспределительных сетей в с. Соузга – 32 подводки, 0,2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 газораспределительных сетей в с. Майма – 75 подводок, 2,5 км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Майма (микрорайон №9) – 240 подводок, 7,5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</p:txBody>
      </p:sp>
      <p:sp>
        <p:nvSpPr>
          <p:cNvPr id="100354" name="Rectangle 2"/>
          <p:cNvSpPr>
            <a:spLocks noGrp="1"/>
          </p:cNvSpPr>
          <p:nvPr>
            <p:ph type="title"/>
          </p:nvPr>
        </p:nvSpPr>
        <p:spPr bwMode="auto">
          <a:xfrm>
            <a:off x="1428728" y="205978"/>
            <a:ext cx="7258072" cy="57982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инфраструктуры в 2018 году</a:t>
            </a:r>
            <a:b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Газификация </a:t>
            </a:r>
          </a:p>
        </p:txBody>
      </p:sp>
      <p:pic>
        <p:nvPicPr>
          <p:cNvPr id="41987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Текст 8"/>
          <p:cNvSpPr>
            <a:spLocks noGrp="1"/>
          </p:cNvSpPr>
          <p:nvPr>
            <p:ph type="body" sz="half" idx="1"/>
          </p:nvPr>
        </p:nvSpPr>
        <p:spPr>
          <a:xfrm>
            <a:off x="642938" y="1071563"/>
            <a:ext cx="8001000" cy="3857625"/>
          </a:xfrm>
        </p:spPr>
        <p:txBody>
          <a:bodyPr>
            <a:normAutofit fontScale="475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200" b="1" dirty="0" smtClean="0">
                <a:solidFill>
                  <a:srgbClr val="00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Водоснабжение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2 очереди водопровода в зоне жилой застройки в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с. Подгорное (протяженностью  2 600 м)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водопровода в с. Соузга, Майминского  района, РА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Капитальный ремонт водопроводов в с. Озерное, с. Майма, </a:t>
            </a:r>
            <a:r>
              <a:rPr lang="ru-RU" sz="3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с.Кызыл-Озек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669 м.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Текущий ремонт водопроводов в с. Майма, с. Дубровка, с. Александровка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капитальный ремонт 5 модульных павильонов насосной станции и скважин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200" b="1" dirty="0" smtClean="0">
                <a:solidFill>
                  <a:srgbClr val="00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еплоснабжение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капитальный ремонт теплосети на котельной № 1 и котельной № 9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 pitchFamily="34" charset="0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75" y="428625"/>
            <a:ext cx="72866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инфраструктуры в 2018 году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3011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24</a:t>
            </a:r>
          </a:p>
        </p:txBody>
      </p:sp>
      <p:sp>
        <p:nvSpPr>
          <p:cNvPr id="43013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1285875" y="214313"/>
            <a:ext cx="7172325" cy="642937"/>
          </a:xfrm>
          <a:prstGeom prst="rect">
            <a:avLst/>
          </a:prstGeom>
        </p:spPr>
        <p:txBody>
          <a:bodyPr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инфраструктуры в 2018 году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2466" name="Текст 8"/>
          <p:cNvSpPr>
            <a:spLocks noGrp="1"/>
          </p:cNvSpPr>
          <p:nvPr>
            <p:ph type="body" sz="half" idx="1"/>
          </p:nvPr>
        </p:nvSpPr>
        <p:spPr>
          <a:xfrm>
            <a:off x="457200" y="785813"/>
            <a:ext cx="8401050" cy="3929062"/>
          </a:xfrm>
        </p:spPr>
        <p:txBody>
          <a:bodyPr>
            <a:normAutofit fontScale="925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Дороги-21,5 млн. руб.: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установлено 93 дорожных знака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 искусственные дорожные неровности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установлено 140 м пешеходного ограждения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нанесена горизонтальная дорожная разметка вблизи 13 образовательных учреждений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проведен текущий ремонт на 9 остановочных павильонах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установлено 2 новых остановочных павильона (Майма, Озерное)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проведен текущий (ямочный ремонт) дорог в с. Майма, с. Усть - Муны,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	п. Алферово, с. Бирюля, с. Соузга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проведен ремонт пешеходного моста в с. Майма через р. Майма ул. Алтайская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проводится ремонт автомобильной дороги по ул. М. Глухарева в с. Майма,  ведущей к кинологическому центру МВД в мкр. Алгаир-2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содержание дорог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1792" lvl="1" algn="just" eaLnBrk="1" fontAlgn="auto" hangingPunct="1">
              <a:spcBef>
                <a:spcPts val="324"/>
              </a:spcBef>
              <a:spcAft>
                <a:spcPts val="0"/>
              </a:spcAft>
              <a:buFont typeface="Verdana" pitchFamily="34" charset="0"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25</a:t>
            </a:r>
          </a:p>
        </p:txBody>
      </p:sp>
      <p:sp>
        <p:nvSpPr>
          <p:cNvPr id="44037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017588"/>
            <a:ext cx="8472487" cy="380523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	По состоянию на 01.01.2019 г. </a:t>
            </a:r>
            <a:r>
              <a:rPr lang="ru-RU" sz="28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ru-RU" altLang="ru-RU" sz="2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переселено  46 семей </a:t>
            </a:r>
          </a:p>
          <a:p>
            <a:pPr eaLnBrk="1" hangingPunct="1"/>
            <a:r>
              <a:rPr lang="ru-RU" altLang="ru-RU" sz="2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ликвидировано – 1640,8  кв.м. аварийного жилья                                 </a:t>
            </a:r>
            <a:r>
              <a:rPr lang="ru-RU" alt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 МКД)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	Общий объем средств составляет – 60, 9 млн. руб.</a:t>
            </a:r>
          </a:p>
          <a:p>
            <a:pPr eaLnBrk="1" hangingPunct="1"/>
            <a:r>
              <a:rPr lang="ru-RU" altLang="ru-RU" sz="2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Фонд ЖКХ составляет – 40,1 млн.  руб.</a:t>
            </a:r>
          </a:p>
          <a:p>
            <a:pPr eaLnBrk="1" hangingPunct="1"/>
            <a:r>
              <a:rPr lang="ru-RU" altLang="ru-RU" sz="2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республиканского бюджета –19,2 млн. руб.</a:t>
            </a:r>
          </a:p>
          <a:p>
            <a:pPr eaLnBrk="1" hangingPunct="1"/>
            <a:r>
              <a:rPr lang="ru-RU" altLang="ru-RU" sz="2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местного бюджета – 1,7 млн. руб.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214296"/>
            <a:ext cx="7472386" cy="8572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Жилищная политика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  <a:t>Программа переселения из ветхого и аварийного жилья</a:t>
            </a:r>
          </a:p>
        </p:txBody>
      </p:sp>
      <p:pic>
        <p:nvPicPr>
          <p:cNvPr id="45059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26</a:t>
            </a:r>
          </a:p>
        </p:txBody>
      </p:sp>
      <p:sp>
        <p:nvSpPr>
          <p:cNvPr id="45061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285750"/>
            <a:ext cx="7758138" cy="150018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5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Земельные отношения</a:t>
            </a:r>
            <a:r>
              <a:rPr lang="ru-RU" altLang="ru-RU" sz="31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1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Предоставлено земельных участков в собственность отдельным категориям граждан в 2018 году – </a:t>
            </a:r>
            <a:r>
              <a:rPr lang="ru-RU" sz="22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116</a:t>
            </a:r>
            <a:r>
              <a:rPr lang="ru-RU" sz="2000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 (54% от показателя по РА)</a:t>
            </a:r>
            <a:endParaRPr lang="ru-RU" altLang="ru-RU" sz="2000" dirty="0" smtClean="0">
              <a:solidFill>
                <a:srgbClr val="00206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6082" name="Текст 4"/>
          <p:cNvSpPr>
            <a:spLocks noGrp="1"/>
          </p:cNvSpPr>
          <p:nvPr>
            <p:ph type="body" sz="half" idx="1"/>
          </p:nvPr>
        </p:nvSpPr>
        <p:spPr>
          <a:xfrm>
            <a:off x="457200" y="2000250"/>
            <a:ext cx="4038600" cy="2857500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sz="20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разрезе  льготных категорий: 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многодетным семьям - 28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молодым семьям - 66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ветеранам боевых действий - 7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инвалидам - 11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тружениками тыла - 4</a:t>
            </a:r>
            <a:endParaRPr lang="ru-RU" sz="2000" smtClean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2"/>
          </p:nvPr>
        </p:nvSpPr>
        <p:spPr>
          <a:xfrm>
            <a:off x="4648200" y="1857375"/>
            <a:ext cx="4038600" cy="3000375"/>
          </a:xfrm>
        </p:spPr>
        <p:txBody>
          <a:bodyPr>
            <a:normAutofit fontScale="475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900" b="1" dirty="0" smtClean="0">
              <a:solidFill>
                <a:srgbClr val="0033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900" b="1" dirty="0" smtClean="0">
                <a:solidFill>
                  <a:srgbClr val="00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ru-RU" sz="4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разрезе сельских поселений: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dirty="0" smtClean="0">
              <a:solidFill>
                <a:srgbClr val="0033CC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Майминское сельское поселение - 64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Манжерокское сельское поселение -16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Усть-Мунинское сельское поселение – 36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27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642910" y="4286262"/>
            <a:ext cx="7829576" cy="857238"/>
          </a:xfrm>
          <a:prstGeom prst="rect">
            <a:avLst/>
          </a:prstGeom>
        </p:spPr>
        <p:txBody>
          <a:bodyPr anchor="ctr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Стоит на учете по льготным категориям – 1747 человек (32 % от показателя по РА)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3" y="857250"/>
            <a:ext cx="8472487" cy="4143375"/>
          </a:xfrm>
        </p:spPr>
        <p:txBody>
          <a:bodyPr>
            <a:normAutofit fontScale="3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500" dirty="0" smtClean="0"/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Земельные участки предоставляются гражданам 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проживающим на территории  района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и состоящим на учете в качестве нуждающихся в жилых помещениях (</a:t>
            </a: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в предыдущей редакции закона - проживающим на территории соответствующего сельского поселения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Предоставление земельного участка 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 в любом сельском поселении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Майминского района (</a:t>
            </a: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в предыдущей редакции закона - на территории соответствующего сельского поселения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Граждане  поставленные на учет в категории "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многодетная семья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", сохраняют право на бесплатное предоставление в собственность земельного участка 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независимо от достижения детьми соответствующего возраста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18 лет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Граждане  поставленные на учет в категории "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молодая семья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", сохраняют право на бесплатное предоставление в собственность земельного участка 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независимо от достижения ими соответствующего возраста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36 лет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47106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643438"/>
            <a:ext cx="512762" cy="436562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z="1400" smtClean="0"/>
          </a:p>
          <a:p>
            <a:endParaRPr lang="ru-RU" altLang="ru-RU" sz="1400" smtClean="0"/>
          </a:p>
          <a:p>
            <a:endParaRPr lang="ru-RU" altLang="ru-RU" sz="1400" smtClean="0"/>
          </a:p>
          <a:p>
            <a:endParaRPr lang="ru-RU" altLang="ru-RU" sz="1400" smtClean="0"/>
          </a:p>
          <a:p>
            <a:endParaRPr lang="ru-RU" altLang="ru-RU" sz="1400" smtClean="0"/>
          </a:p>
          <a:p>
            <a:endParaRPr lang="ru-RU" altLang="ru-RU" sz="1400" smtClean="0"/>
          </a:p>
          <a:p>
            <a:r>
              <a:rPr lang="ru-RU" altLang="ru-RU" sz="1400" smtClean="0"/>
              <a:t>28</a:t>
            </a:r>
          </a:p>
          <a:p>
            <a:endParaRPr lang="ru-RU" altLang="ru-RU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14414" y="205978"/>
            <a:ext cx="7472386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Изменения</a:t>
            </a:r>
            <a:r>
              <a:rPr lang="ru-RU" dirty="0" smtClean="0"/>
              <a:t> </a:t>
            </a: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 земельном законодательстве</a:t>
            </a:r>
          </a:p>
        </p:txBody>
      </p:sp>
      <p:pic>
        <p:nvPicPr>
          <p:cNvPr id="47108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3482975"/>
          </a:xfrm>
        </p:spPr>
        <p:txBody>
          <a:bodyPr>
            <a:normAutofit fontScale="850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Внесены изменения в генеральные планы Кызыл-Озекского и Манжерокского сельских поселений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Приведены в соответствие Правила землепользования и застройки сельских поселений (Бирюлинское СП, Соузгинское СП, Манжерокское СП, Усть-Мунинское СП, Кызыл-Озекское СП)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400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Поставлены на кадастровый учет границы населенных пунктов Майминского района: с. Манжерок, с. Озерное, с. Кызыл-Озек,      </a:t>
            </a: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   п. Алферово, п. Дубровка, с. Рыбалка, с. Урлу-Аспак, Т/б Юность, </a:t>
            </a: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   п. Черемшанка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205978"/>
            <a:ext cx="7400948" cy="50838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Градостроительство в 2018 году</a:t>
            </a:r>
            <a:endParaRPr lang="ru-RU" altLang="ru-RU" sz="2800" dirty="0">
              <a:solidFill>
                <a:srgbClr val="00206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8131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29</a:t>
            </a:r>
          </a:p>
        </p:txBody>
      </p:sp>
      <p:sp>
        <p:nvSpPr>
          <p:cNvPr id="48133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1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57945EE-E5A3-4BC4-A414-E9C56D41F20D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graphicFrame>
        <p:nvGraphicFramePr>
          <p:cNvPr id="8" name="Диаграмма 1"/>
          <p:cNvGraphicFramePr>
            <a:graphicFrameLocks/>
          </p:cNvGraphicFramePr>
          <p:nvPr/>
        </p:nvGraphicFramePr>
        <p:xfrm>
          <a:off x="1235075" y="1020763"/>
          <a:ext cx="7173913" cy="395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285852" y="285750"/>
            <a:ext cx="7500990" cy="571500"/>
          </a:xfrm>
          <a:prstGeom prst="rect">
            <a:avLst/>
          </a:prstGeom>
        </p:spPr>
        <p:txBody>
          <a:bodyPr anchor="ctr" anchorCtr="1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3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Численность </a:t>
            </a:r>
            <a:r>
              <a:rPr lang="ru-RU" altLang="ru-RU" sz="3200" b="1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населения,чел</a:t>
            </a:r>
            <a:r>
              <a:rPr lang="ru-RU" altLang="ru-RU" sz="3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.</a:t>
            </a:r>
            <a:br>
              <a:rPr lang="ru-RU" altLang="ru-RU" sz="3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</a:br>
            <a:endParaRPr lang="ru-RU" altLang="ru-RU" sz="3200" b="1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18436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Номер слайда 8"/>
          <p:cNvSpPr txBox="1">
            <a:spLocks noGrp="1"/>
          </p:cNvSpPr>
          <p:nvPr/>
        </p:nvSpPr>
        <p:spPr bwMode="auto">
          <a:xfrm>
            <a:off x="8647113" y="480536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48877F-4723-4858-9666-1EA8AC2088A8}" type="slidenum">
              <a:rPr lang="ru-RU" altLang="ru-RU" sz="1000">
                <a:solidFill>
                  <a:schemeClr val="tx1"/>
                </a:solidFill>
              </a:rPr>
              <a:pPr algn="r"/>
              <a:t>3</a:t>
            </a:fld>
            <a:endParaRPr lang="ru-RU" altLang="ru-RU" sz="1000">
              <a:solidFill>
                <a:schemeClr val="tx1"/>
              </a:solidFill>
            </a:endParaRPr>
          </a:p>
        </p:txBody>
      </p:sp>
      <p:sp>
        <p:nvSpPr>
          <p:cNvPr id="18438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501063" cy="3929063"/>
          </a:xfrm>
        </p:spPr>
        <p:txBody>
          <a:bodyPr>
            <a:normAutofit fontScale="85000" lnSpcReduction="2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Освоено средств муниципального бюджета – 7, 1 млн.руб.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900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Убрано 2 419 тонн</a:t>
            </a:r>
            <a:r>
              <a:rPr lang="ru-RU" sz="2100" b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твердых бытовых отходов (</a:t>
            </a:r>
            <a:r>
              <a:rPr lang="ru-RU" sz="2100" i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2017 г.-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2579</a:t>
            </a:r>
            <a:r>
              <a:rPr lang="ru-RU" sz="2100" i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   из них 2 136</a:t>
            </a:r>
            <a:r>
              <a:rPr lang="ru-RU" sz="2100" b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тонн (</a:t>
            </a:r>
            <a:r>
              <a:rPr lang="ru-RU" sz="2100" i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2017 г.-2 351 т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) с несанкционированных свалок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1900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Составлено </a:t>
            </a:r>
            <a:r>
              <a:rPr lang="ru-RU" sz="210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237 протоколов 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i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2017г. - 332), 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выдано 1 936</a:t>
            </a:r>
            <a:r>
              <a:rPr lang="ru-RU" sz="2100" b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предписаний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	(</a:t>
            </a:r>
            <a:r>
              <a:rPr lang="ru-RU" sz="2100" i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2017 г.- 3815)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1900" i="1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2100" b="1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межпоселенческих субботника по санитарной очистке территорий муниципалитета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900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С 1 сентября 2018 года приступил к работе региональный оператор</a:t>
            </a:r>
            <a:r>
              <a:rPr lang="ru-RU" sz="19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900" dirty="0" smtClean="0">
              <a:solidFill>
                <a:srgbClr val="050A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Установлены контейнерные площадки на территории с. Соузга, с. Манжерок,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100" dirty="0" smtClean="0">
                <a:solidFill>
                  <a:srgbClr val="050A0F"/>
                </a:solidFill>
                <a:latin typeface="Times New Roman" pitchFamily="18" charset="0"/>
                <a:cs typeface="Times New Roman" pitchFamily="18" charset="0"/>
              </a:rPr>
              <a:t>                                   с. Озерное, с. Черемшанка в количестве 114 шт.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67876"/>
            <a:ext cx="7872410" cy="58855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Благоустройство в 2018 году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915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805363"/>
            <a:ext cx="512762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30</a:t>
            </a:r>
          </a:p>
        </p:txBody>
      </p:sp>
      <p:sp>
        <p:nvSpPr>
          <p:cNvPr id="49157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329613" cy="378618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зарегистрировано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13 071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входящих документов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 – 12 199)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13 354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исходящих документов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 – 11 960)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издано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217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постановлений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 - 229)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1 445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распоряжений по ГЗ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 – 1 465)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978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распоряжений по основной деятельности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поступило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4 037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письменных обращений граждан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г.– 3 780)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рассмотрено запросов по обращению граждан в приемную Президента РФ -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103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 – 76)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Главой района на личном приеме было принято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293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г.- 426),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том числе организован выездной прием граждан на базе администраций сельских поселений – принято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32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гражданина;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сходов граждан, в ходе которых поступило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60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вопросов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(2017 г. - 179)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организованы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прямых линии по вопросам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просвещения граждан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05978"/>
            <a:ext cx="7758138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Организационная работа Администрации в 2018 году</a:t>
            </a:r>
          </a:p>
        </p:txBody>
      </p:sp>
      <p:pic>
        <p:nvPicPr>
          <p:cNvPr id="50179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62" y="285750"/>
            <a:ext cx="7643866" cy="571500"/>
          </a:xfrm>
        </p:spPr>
        <p:txBody>
          <a:bodyPr anchorCtr="1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Гласность, информированность, доступность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1000125"/>
            <a:ext cx="8072437" cy="3929063"/>
          </a:xfrm>
        </p:spPr>
        <p:txBody>
          <a:bodyPr>
            <a:normAutofit fontScale="70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Сайт Администрации МО «Майминский район» 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занимает </a:t>
            </a: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3 место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в Республике Алтай по посещаемости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       в 2018 году посетителей сайта – 234 465 (2017 г. – 219 372)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       в среднем 1 посетитель просматривает 5 страниц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       в среднем в день более 900 просмотров ( 2017 г. – 750)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       электронная приемная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Газета «Сельчанка» - еженедельно (тираж 2 000)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ГТРК «Горный Алтай» (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ТВ-сюжеты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передачи, радио программы), с января 2019 г. – договор о сотрудничестве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«Радио Сибирь»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Сайт Правительства Республики Алтай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Сайт «Новости Горного Алтая»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Республиканские газеты – «Звезда Алтая», «Алтайдын Чолмоны»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Система оповещения в районном центре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Единая диспетчерская служба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8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51203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Содержимое 3"/>
          <p:cNvSpPr>
            <a:spLocks noGrp="1"/>
          </p:cNvSpPr>
          <p:nvPr>
            <p:ph idx="1"/>
          </p:nvPr>
        </p:nvSpPr>
        <p:spPr>
          <a:xfrm>
            <a:off x="1143000" y="1785938"/>
            <a:ext cx="7543800" cy="2719387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altLang="ru-RU" sz="40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Миссия: «Майминский район-территория благополучия и гостеприимства»</a:t>
            </a:r>
            <a:r>
              <a:rPr lang="ru-RU" alt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6"/>
            <a:ext cx="9229732" cy="16513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Стратегия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2035</a:t>
            </a:r>
          </a:p>
        </p:txBody>
      </p:sp>
      <p:pic>
        <p:nvPicPr>
          <p:cNvPr id="52227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33</a:t>
            </a:r>
          </a:p>
        </p:txBody>
      </p:sp>
      <p:sp>
        <p:nvSpPr>
          <p:cNvPr id="52229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38" y="857250"/>
            <a:ext cx="8043862" cy="4000500"/>
          </a:xfrm>
        </p:spPr>
        <p:txBody>
          <a:bodyPr>
            <a:normAutofit fontScale="62500" lnSpcReduction="20000"/>
          </a:bodyPr>
          <a:lstStyle/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потенциала будущего развития – формирование эффективной инвестиционной активной экономики, реализация инвестиционного потенциала района, привлечение крупных стратегических инвесторов на его территорию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экономического и налогового потенциала территории района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стимулов для развития въездного и внутреннего туризма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использования ресурсов (водных, рекреационных, земельных и управление ими)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достижение высокого, отвечающего современным требованиям, уровня и качества жизни населения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модернизация существующей и строительство новой инфраструктуры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качественного развития общедоступной социальной инфраструктуры района (образования, социального обеспечения, культуры)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безопасности населения</a:t>
            </a:r>
          </a:p>
          <a:p>
            <a:pPr marL="365760" indent="-256032" eaLnBrk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качества окружающей среды, экологии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05978"/>
            <a:ext cx="7472386" cy="5798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Стратегические задачи</a:t>
            </a:r>
            <a:endParaRPr lang="ru-RU" sz="3100" dirty="0"/>
          </a:p>
        </p:txBody>
      </p:sp>
      <p:pic>
        <p:nvPicPr>
          <p:cNvPr id="53251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72500" y="4805363"/>
            <a:ext cx="441325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34</a:t>
            </a:r>
          </a:p>
        </p:txBody>
      </p:sp>
      <p:sp>
        <p:nvSpPr>
          <p:cNvPr id="53253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Контрольные точки 2021</a:t>
            </a:r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body" sz="half" idx="1"/>
          </p:nvPr>
        </p:nvSpPr>
        <p:spPr>
          <a:xfrm>
            <a:off x="457200" y="1285866"/>
            <a:ext cx="4038600" cy="3286134"/>
          </a:xfrm>
        </p:spPr>
        <p:txBody>
          <a:bodyPr anchor="ctr" anchorCtr="1">
            <a:normAutofit fontScale="4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endParaRPr lang="ru-RU" altLang="ru-RU" sz="40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Детские сады – строительство 5 новых детских садов, увеличение охвата услугами дошкольного образования дополнительно 600 детей</a:t>
            </a: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28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Char char=""/>
              <a:defRPr/>
            </a:pP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 с. Майма: 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ул. Молодежная -125 мест- </a:t>
            </a:r>
            <a:r>
              <a:rPr lang="ru-RU" altLang="ru-RU" sz="4000" b="1" i="1" dirty="0" smtClean="0">
                <a:latin typeface="Times New Roman" pitchFamily="18" charset="0"/>
                <a:ea typeface="+mj-ea"/>
                <a:cs typeface="+mj-cs"/>
              </a:rPr>
              <a:t>2019 г.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ул. Алтайская -  125 мест- </a:t>
            </a:r>
            <a:r>
              <a:rPr lang="ru-RU" altLang="ru-RU" sz="4000" b="1" i="1" dirty="0" smtClean="0">
                <a:latin typeface="Times New Roman" pitchFamily="18" charset="0"/>
                <a:ea typeface="+mj-ea"/>
                <a:cs typeface="+mj-cs"/>
              </a:rPr>
              <a:t>2019 г.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ул. Согласия -125 мест- </a:t>
            </a:r>
            <a:r>
              <a:rPr lang="ru-RU" altLang="ru-RU" sz="4000" b="1" i="1" dirty="0" smtClean="0">
                <a:latin typeface="Times New Roman" pitchFamily="18" charset="0"/>
                <a:ea typeface="+mj-ea"/>
                <a:cs typeface="+mj-cs"/>
              </a:rPr>
              <a:t>2019 г.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Char char=""/>
              <a:defRPr/>
            </a:pPr>
            <a:endParaRPr lang="ru-RU" altLang="ru-RU" sz="4500" b="1" dirty="0" smtClean="0">
              <a:latin typeface="Times New Roman" pitchFamily="18" charset="0"/>
              <a:ea typeface="+mj-ea"/>
              <a:cs typeface="+mj-cs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Char char=""/>
              <a:defRPr/>
            </a:pP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 с. Кызыл-Озек: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ул. Ипподромная – 125 мест- </a:t>
            </a:r>
            <a:r>
              <a:rPr lang="ru-RU" altLang="ru-RU" sz="4000" b="1" i="1" dirty="0" smtClean="0">
                <a:latin typeface="Times New Roman" pitchFamily="18" charset="0"/>
                <a:ea typeface="+mj-ea"/>
                <a:cs typeface="+mj-cs"/>
              </a:rPr>
              <a:t>2020 г</a:t>
            </a: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.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500" b="1" dirty="0">
                <a:latin typeface="Times New Roman" pitchFamily="18" charset="0"/>
                <a:ea typeface="+mj-ea"/>
                <a:cs typeface="+mj-cs"/>
              </a:rPr>
              <a:t>у</a:t>
            </a:r>
            <a:r>
              <a:rPr lang="ru-RU" altLang="ru-RU" sz="4500" b="1" dirty="0" smtClean="0">
                <a:latin typeface="Times New Roman" pitchFamily="18" charset="0"/>
                <a:ea typeface="+mj-ea"/>
                <a:cs typeface="+mj-cs"/>
              </a:rPr>
              <a:t>л. Гуляева - 60 мест- </a:t>
            </a:r>
            <a:r>
              <a:rPr lang="ru-RU" altLang="ru-RU" sz="4000" b="1" i="1" dirty="0" smtClean="0">
                <a:latin typeface="Times New Roman" pitchFamily="18" charset="0"/>
                <a:ea typeface="+mj-ea"/>
                <a:cs typeface="+mj-cs"/>
              </a:rPr>
              <a:t>2018 г.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endParaRPr lang="ru-RU" altLang="ru-RU" sz="26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24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18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18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313"/>
            <a:ext cx="4038600" cy="3214687"/>
          </a:xfrm>
        </p:spPr>
        <p:txBody>
          <a:bodyPr>
            <a:normAutofit fontScale="40000" lnSpcReduction="20000"/>
          </a:bodyPr>
          <a:lstStyle/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endParaRPr lang="ru-RU" altLang="ru-RU" sz="40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Школы 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endParaRPr lang="ru-RU" altLang="ru-RU" sz="40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altLang="ru-RU" sz="40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Проектирование</a:t>
            </a:r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endParaRPr lang="ru-RU" altLang="ru-RU" sz="3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0" indent="0" algn="just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Char char=""/>
              <a:defRPr/>
            </a:pPr>
            <a:r>
              <a:rPr lang="ru-RU" altLang="ru-RU" sz="4500" dirty="0" smtClean="0">
                <a:latin typeface="Times New Roman" pitchFamily="18" charset="0"/>
                <a:ea typeface="+mj-ea"/>
                <a:cs typeface="+mj-cs"/>
              </a:rPr>
              <a:t>с. Майма, ул. Согласия- 275 мест</a:t>
            </a:r>
          </a:p>
          <a:p>
            <a:pPr marL="0" indent="0" algn="just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Char char=""/>
              <a:defRPr/>
            </a:pPr>
            <a:r>
              <a:rPr lang="ru-RU" altLang="ru-RU" sz="4500" dirty="0" err="1" smtClean="0">
                <a:latin typeface="Times New Roman" pitchFamily="18" charset="0"/>
                <a:ea typeface="+mj-ea"/>
                <a:cs typeface="+mj-cs"/>
              </a:rPr>
              <a:t>с.Усть-Муны</a:t>
            </a:r>
            <a:r>
              <a:rPr lang="ru-RU" altLang="ru-RU" sz="4500" dirty="0" smtClean="0">
                <a:latin typeface="Times New Roman" pitchFamily="18" charset="0"/>
                <a:ea typeface="+mj-ea"/>
                <a:cs typeface="+mj-cs"/>
              </a:rPr>
              <a:t> – 80 мест</a:t>
            </a:r>
          </a:p>
          <a:p>
            <a:pPr marL="0" indent="0" algn="just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Char char=""/>
              <a:defRPr/>
            </a:pPr>
            <a:r>
              <a:rPr lang="ru-RU" altLang="ru-RU" sz="4500" dirty="0" err="1" smtClean="0">
                <a:latin typeface="Times New Roman" pitchFamily="18" charset="0"/>
                <a:ea typeface="+mj-ea"/>
                <a:cs typeface="+mj-cs"/>
              </a:rPr>
              <a:t>с.Урлу-Аспак</a:t>
            </a:r>
            <a:r>
              <a:rPr lang="ru-RU" altLang="ru-RU" sz="4500" dirty="0" smtClean="0">
                <a:latin typeface="Times New Roman" pitchFamily="18" charset="0"/>
                <a:ea typeface="+mj-ea"/>
                <a:cs typeface="+mj-cs"/>
              </a:rPr>
              <a:t> - </a:t>
            </a:r>
            <a:r>
              <a:rPr lang="ru-RU" altLang="ru-RU" sz="4500" dirty="0" err="1" smtClean="0">
                <a:latin typeface="Times New Roman" pitchFamily="18" charset="0"/>
                <a:ea typeface="+mj-ea"/>
                <a:cs typeface="+mj-cs"/>
              </a:rPr>
              <a:t>школа-детский</a:t>
            </a:r>
            <a:r>
              <a:rPr lang="ru-RU" altLang="ru-RU" sz="4500" dirty="0" smtClean="0">
                <a:latin typeface="Times New Roman" pitchFamily="18" charset="0"/>
                <a:ea typeface="+mj-ea"/>
                <a:cs typeface="+mj-cs"/>
              </a:rPr>
              <a:t> сад (комплекс):</a:t>
            </a:r>
            <a:r>
              <a:rPr lang="en-US" altLang="ru-RU" sz="4500" dirty="0" smtClean="0"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altLang="ru-RU" sz="4500" dirty="0" smtClean="0">
                <a:latin typeface="Times New Roman" pitchFamily="18" charset="0"/>
                <a:ea typeface="+mj-ea"/>
                <a:cs typeface="+mj-cs"/>
              </a:rPr>
              <a:t> школа - 60 мест, детский сад - 40 мест</a:t>
            </a: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endParaRPr lang="ru-RU" altLang="ru-RU" sz="4500" dirty="0" smtClean="0">
              <a:latin typeface="Times New Roman" pitchFamily="18" charset="0"/>
              <a:ea typeface="+mj-ea"/>
              <a:cs typeface="+mj-cs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54276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643438"/>
            <a:ext cx="512762" cy="436562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35</a:t>
            </a:r>
          </a:p>
        </p:txBody>
      </p:sp>
      <p:sp>
        <p:nvSpPr>
          <p:cNvPr id="54278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214313" y="928688"/>
            <a:ext cx="8786812" cy="3857625"/>
          </a:xfrm>
        </p:spPr>
        <p:txBody>
          <a:bodyPr>
            <a:normAutofit fontScale="70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800" b="1" dirty="0" smtClean="0">
                <a:solidFill>
                  <a:srgbClr val="0033CC"/>
                </a:solidFill>
                <a:latin typeface="Times New Roman" pitchFamily="18" charset="0"/>
              </a:rPr>
              <a:t>Строительство газораспределительных сетей</a:t>
            </a:r>
          </a:p>
          <a:p>
            <a:pPr marL="365760" indent="-256032" algn="ctr" eaLnBrk="1" fontAlgn="auto" hangingPunct="1">
              <a:spcBef>
                <a:spcPts val="200"/>
              </a:spcBef>
              <a:spcAft>
                <a:spcPts val="0"/>
              </a:spcAft>
              <a:buFont typeface="Wingdings 3"/>
              <a:buNone/>
              <a:defRPr/>
            </a:pPr>
            <a:endParaRPr lang="en-US" altLang="ru-RU" sz="2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Майма, ул. Алтайская, Партизанская «Микрорайон №10» - 58 домовладений, 2,07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Майма, ул. Заводская, Зеленая, Советская «Микрорайоны  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№17,27,28,25,19»  - 25 домовладений, 0,7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Майма, ул. Нагорная «Микрорайон №6/1» - 17 домовладений, 0,4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Майма, ул. Согласия «Микрорайон Алгаир-2» - 55 домовладений, 1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Майма, ул. 50 лет Победы «Микрорайон № 4» - 65 домовладений, 3 км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Соузга - 32 домовладения, 0,5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с. Манжерок, микрорайон №1, 2, 3 – 547 домовладений, 3 км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altLang="ru-RU" sz="28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800" b="1" dirty="0" smtClean="0">
                <a:solidFill>
                  <a:srgbClr val="0033CC"/>
                </a:solidFill>
                <a:latin typeface="Times New Roman" pitchFamily="18" charset="0"/>
              </a:rPr>
              <a:t>с. Майма – 220 домовладений, с. Манжерок – 547, с. Соузга -32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101378" name="Rectangle 2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57982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altLang="ru-RU" sz="2000" dirty="0" smtClean="0">
              <a:solidFill>
                <a:srgbClr val="00206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857488" y="1714494"/>
            <a:ext cx="4572032" cy="2250297"/>
          </a:xfrm>
          <a:prstGeom prst="rect">
            <a:avLst/>
          </a:prstGeom>
        </p:spPr>
        <p:txBody>
          <a:bodyPr anchor="ctr" anchorCtr="1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endParaRPr lang="ru-RU" altLang="ru-RU" sz="2800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2400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1800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1800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571604" y="285734"/>
            <a:ext cx="6429420" cy="1232306"/>
          </a:xfrm>
          <a:prstGeom prst="rect">
            <a:avLst/>
          </a:prstGeom>
        </p:spPr>
        <p:txBody>
          <a:bodyPr anchor="ctr" anchorCtr="1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endParaRPr lang="ru-RU" altLang="ru-RU" sz="1800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1800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75" y="142875"/>
            <a:ext cx="7358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Контрольные точки 2021</a:t>
            </a:r>
          </a:p>
        </p:txBody>
      </p:sp>
      <p:pic>
        <p:nvPicPr>
          <p:cNvPr id="55302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Номер слайда 15"/>
          <p:cNvSpPr>
            <a:spLocks noGrp="1"/>
          </p:cNvSpPr>
          <p:nvPr>
            <p:ph type="sldNum" sz="quarter" idx="12"/>
          </p:nvPr>
        </p:nvSpPr>
        <p:spPr bwMode="auto">
          <a:xfrm>
            <a:off x="8429625" y="4805363"/>
            <a:ext cx="584200" cy="2746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36</a:t>
            </a:r>
          </a:p>
        </p:txBody>
      </p:sp>
      <p:sp>
        <p:nvSpPr>
          <p:cNvPr id="55304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111250"/>
            <a:ext cx="8543925" cy="3675063"/>
          </a:xfrm>
        </p:spPr>
        <p:txBody>
          <a:bodyPr>
            <a:normAutofit fontScale="475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4400" b="1" dirty="0" smtClean="0">
                <a:solidFill>
                  <a:srgbClr val="0033CC"/>
                </a:solidFill>
                <a:latin typeface="Times New Roman" pitchFamily="18" charset="0"/>
              </a:rPr>
              <a:t>Модернизация инженерной инфраструктуры</a:t>
            </a: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Строительство водопровода в с. Соузга - 1 км.</a:t>
            </a: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Строительство водопровода в с. Подгорное – 0,6 км</a:t>
            </a:r>
            <a:endParaRPr lang="ru-RU" altLang="ru-RU" sz="3800" dirty="0" smtClean="0">
              <a:latin typeface="Times New Roman" pitchFamily="18" charset="0"/>
            </a:endParaRP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3800" dirty="0" smtClean="0">
                <a:latin typeface="Times New Roman" pitchFamily="18" charset="0"/>
              </a:rPr>
              <a:t>Строительство водопроводных сетей от станции 2 подъема до микрорайона «</a:t>
            </a:r>
            <a:r>
              <a:rPr lang="ru-RU" altLang="ru-RU" sz="3800" dirty="0" err="1" smtClean="0">
                <a:latin typeface="Times New Roman" pitchFamily="18" charset="0"/>
              </a:rPr>
              <a:t>Алгаир</a:t>
            </a:r>
            <a:r>
              <a:rPr lang="ru-RU" altLang="ru-RU" sz="3800" dirty="0" smtClean="0">
                <a:latin typeface="Times New Roman" pitchFamily="18" charset="0"/>
              </a:rPr>
              <a:t> - 2» в рамках проекта «Строительство Катунского водозабора» - 5,4 км </a:t>
            </a: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3800" dirty="0" smtClean="0">
                <a:latin typeface="Times New Roman" pitchFamily="18" charset="0"/>
              </a:rPr>
              <a:t>Актуализация схем водоснабжения,  теплоснабжения</a:t>
            </a: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3800" dirty="0" smtClean="0">
                <a:latin typeface="Times New Roman" pitchFamily="18" charset="0"/>
              </a:rPr>
              <a:t>Оформление зданий, строений, сооружений, обеспечивающих функционирование объектов коммунального хозяйства(сети газоснабжения, теплоснабжения, водоснабжения, канализационные и электрические) 80%</a:t>
            </a: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3800" dirty="0" smtClean="0">
                <a:latin typeface="Times New Roman" pitchFamily="18" charset="0"/>
              </a:rPr>
              <a:t>Передача в концессию 6 угольных котельных</a:t>
            </a:r>
          </a:p>
          <a:p>
            <a:pPr marL="365760" indent="-25603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3800" dirty="0" smtClean="0">
                <a:latin typeface="Times New Roman" pitchFamily="18" charset="0"/>
              </a:rPr>
              <a:t>ТКО – обустройство контейнерных площадок в количестве 614, видеофиксация – 5 точек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101378" name="Rectangle 2"/>
          <p:cNvSpPr>
            <a:spLocks noGrp="1"/>
          </p:cNvSpPr>
          <p:nvPr>
            <p:ph type="title"/>
          </p:nvPr>
        </p:nvSpPr>
        <p:spPr bwMode="auto">
          <a:xfrm>
            <a:off x="1214414" y="271065"/>
            <a:ext cx="7472386" cy="857251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Контрольные точки 2021</a:t>
            </a:r>
          </a:p>
        </p:txBody>
      </p:sp>
      <p:pic>
        <p:nvPicPr>
          <p:cNvPr id="56323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Номер слайда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200" smtClean="0"/>
              <a:t>37</a:t>
            </a:r>
          </a:p>
        </p:txBody>
      </p:sp>
      <p:sp>
        <p:nvSpPr>
          <p:cNvPr id="56325" name="Нижний колонтитул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75" y="1111250"/>
            <a:ext cx="8643938" cy="3817938"/>
          </a:xfrm>
        </p:spPr>
        <p:txBody>
          <a:bodyPr>
            <a:normAutofit fontScale="92500" lnSpcReduction="1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Строительство инженерной и транспортной инфраструктуры к земельным участкам – 216 земельных участков</a:t>
            </a:r>
            <a:r>
              <a:rPr lang="ru-RU" sz="2400" b="1" dirty="0" smtClean="0">
                <a:solidFill>
                  <a:srgbClr val="0033CC"/>
                </a:solidFill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с. Озерное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- 136 участков: водопровод - 3,33 км, газораспределительные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сети - 3,5 км, канализационные сети - 3,3 км, очистные сооружения,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	дорожное полотно с тротуаром  - 7,4 км, электрические сети –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9,44 км, КТП10/0,4 кВ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с. Черемшанка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44 участка: водопровод - 0,63 км, канализация - 0,6 км,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очистные сооружения, дорожное полотно с тротуаром - 0,55 км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с. Майма, Микрорайон  «Алгаир-2»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- 36 участков: водопровод-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7,5 км, канализация - 7,5 км, очистные сооружения, дорожное полотно с тротуаром -7,5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428610"/>
            <a:ext cx="7686700" cy="57150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Контрольные точки 2021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7347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200" smtClean="0"/>
              <a:t>38</a:t>
            </a:r>
          </a:p>
        </p:txBody>
      </p:sp>
      <p:sp>
        <p:nvSpPr>
          <p:cNvPr id="5734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3571875"/>
          </a:xfrm>
        </p:spPr>
        <p:txBody>
          <a:bodyPr>
            <a:normAutofit fontScale="625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800" b="1" dirty="0" smtClean="0">
                <a:solidFill>
                  <a:srgbClr val="0033CC"/>
                </a:solidFill>
                <a:latin typeface="Times New Roman" pitchFamily="18" charset="0"/>
              </a:rPr>
              <a:t>Развитие дорожной инфраструктуры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altLang="ru-RU" sz="2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Оформление автомобильных дорог общего пользования местного значения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Ремонт покрытия проезжей части с. Майма (2-я и 3-я Пушкинская),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	пер. Лесной, ул. Зональная, ул. Советская, ул. Заводская, ул. Источная,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	ул. Катунская, пер. Почтовый, пер. Трактовый – 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5,371 км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Текущий ремонт дорог: с. Подгорное (ул. Катунская), п. Алферово                (ул. Луговая, пер. Горный), с. Кызыл-Озек (ул. Трудовая, Гуляева)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altLang="ru-RU" sz="2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800" b="1" dirty="0" err="1" smtClean="0">
                <a:solidFill>
                  <a:srgbClr val="0033CC"/>
                </a:solidFill>
                <a:latin typeface="Times New Roman" pitchFamily="18" charset="0"/>
              </a:rPr>
              <a:t>ПаркНет</a:t>
            </a:r>
            <a:endParaRPr lang="ru-RU" altLang="ru-RU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Комплекс автоматической </a:t>
            </a:r>
            <a:r>
              <a:rPr lang="ru-RU" altLang="ru-RU" sz="2800" dirty="0" err="1" smtClean="0">
                <a:solidFill>
                  <a:srgbClr val="000000"/>
                </a:solidFill>
                <a:latin typeface="Times New Roman" pitchFamily="18" charset="0"/>
              </a:rPr>
              <a:t>фотовидеофиксации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</a:rPr>
              <a:t> (нарушения правил остановки и стоянки ТС)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altLang="ru-RU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altLang="ru-RU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altLang="ru-RU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altLang="ru-RU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101378" name="Rectangle 2"/>
          <p:cNvSpPr>
            <a:spLocks noGrp="1"/>
          </p:cNvSpPr>
          <p:nvPr>
            <p:ph type="title"/>
          </p:nvPr>
        </p:nvSpPr>
        <p:spPr bwMode="auto">
          <a:xfrm>
            <a:off x="1285852" y="205978"/>
            <a:ext cx="7400948" cy="8572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Контрольные</a:t>
            </a:r>
            <a:r>
              <a:rPr lang="ru-RU" alt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точки</a:t>
            </a:r>
            <a:r>
              <a:rPr lang="ru-RU" alt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2021</a:t>
            </a:r>
          </a:p>
        </p:txBody>
      </p:sp>
      <p:pic>
        <p:nvPicPr>
          <p:cNvPr id="58371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200" smtClean="0"/>
              <a:t>39</a:t>
            </a:r>
          </a:p>
        </p:txBody>
      </p:sp>
      <p:sp>
        <p:nvSpPr>
          <p:cNvPr id="58373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Диаграмма 1"/>
          <p:cNvGraphicFramePr>
            <a:graphicFrameLocks/>
          </p:cNvGraphicFramePr>
          <p:nvPr/>
        </p:nvGraphicFramePr>
        <p:xfrm>
          <a:off x="1235075" y="1244600"/>
          <a:ext cx="7299325" cy="3441700"/>
        </p:xfrm>
        <a:graphic>
          <a:graphicData uri="http://schemas.openxmlformats.org/presentationml/2006/ole">
            <p:oleObj spid="_x0000_s21505" r:id="rId3" imgW="7297544" imgH="3444539" progId="Excel.Sheet.8">
              <p:embed/>
            </p:oleObj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00100" y="357172"/>
            <a:ext cx="8143900" cy="928694"/>
          </a:xfrm>
          <a:prstGeom prst="rect">
            <a:avLst/>
          </a:prstGeom>
        </p:spPr>
        <p:txBody>
          <a:bodyPr anchor="ctr" anchorCtr="1">
            <a:normAutofit fontScale="2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1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Уровень рождаемости и смертности </a:t>
            </a:r>
          </a:p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8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Естественный прирост населения  за 2018 год составил  108 человек</a:t>
            </a:r>
            <a:br>
              <a:rPr lang="ru-RU" altLang="ru-RU" sz="8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endParaRPr lang="ru-RU" altLang="ru-RU" sz="4800" b="1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21507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647113" y="4857750"/>
            <a:ext cx="366712" cy="2222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4</a:t>
            </a:r>
          </a:p>
        </p:txBody>
      </p:sp>
      <p:sp>
        <p:nvSpPr>
          <p:cNvPr id="21509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200" smtClean="0"/>
              <a:t>40</a:t>
            </a:r>
          </a:p>
        </p:txBody>
      </p:sp>
      <p:sp>
        <p:nvSpPr>
          <p:cNvPr id="5939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pic>
        <p:nvPicPr>
          <p:cNvPr id="59395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57188"/>
            <a:ext cx="28575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Диаграмма 1"/>
          <p:cNvGraphicFramePr>
            <a:graphicFrameLocks/>
          </p:cNvGraphicFramePr>
          <p:nvPr/>
        </p:nvGraphicFramePr>
        <p:xfrm>
          <a:off x="1020763" y="1020763"/>
          <a:ext cx="7745412" cy="3262312"/>
        </p:xfrm>
        <a:graphic>
          <a:graphicData uri="http://schemas.openxmlformats.org/presentationml/2006/ole">
            <p:oleObj spid="_x0000_s22529" r:id="rId3" imgW="7748688" imgH="3267739" progId="Excel.Sheet.8">
              <p:embed/>
            </p:oleObj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57290" y="142859"/>
            <a:ext cx="7786710" cy="428627"/>
          </a:xfrm>
          <a:prstGeom prst="rect">
            <a:avLst/>
          </a:prstGeom>
        </p:spPr>
        <p:txBody>
          <a:bodyPr anchor="ctr" anchorCtr="1">
            <a:normAutofit fontScale="2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128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128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endParaRPr lang="ru-RU" altLang="ru-RU" sz="12800" b="1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12800" b="1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12800" b="1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1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Миграция населения</a:t>
            </a:r>
          </a:p>
          <a:p>
            <a:pPr algn="ctr" defTabSz="914400" fontAlgn="auto">
              <a:spcAft>
                <a:spcPts val="0"/>
              </a:spcAft>
              <a:defRPr/>
            </a:pPr>
            <a:endParaRPr lang="ru-RU" altLang="ru-RU" sz="4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 defTabSz="914400" fontAlgn="auto">
              <a:spcAft>
                <a:spcPts val="0"/>
              </a:spcAft>
              <a:defRPr/>
            </a:pPr>
            <a:r>
              <a:rPr lang="ru-RU" altLang="ru-RU" sz="96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>Миграционный прирост за 2018 год составил 189</a:t>
            </a:r>
            <a:r>
              <a:rPr lang="ru-RU" altLang="ru-RU" sz="96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altLang="ru-RU" sz="96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>человека</a:t>
            </a:r>
            <a:br>
              <a:rPr lang="ru-RU" altLang="ru-RU" sz="96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</a:br>
            <a:endParaRPr lang="ru-RU" altLang="ru-RU" sz="4800" b="1" dirty="0">
              <a:solidFill>
                <a:srgbClr val="0000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1143000" y="4125913"/>
            <a:ext cx="6929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800" b="1">
                <a:solidFill>
                  <a:srgbClr val="B54A10"/>
                </a:solidFill>
                <a:latin typeface="Times New Roman" pitchFamily="18" charset="0"/>
              </a:rPr>
              <a:t>Доля прироста населения Майминского района в приросте населения Республики Алтай – 60,5% (2015 – 2018 гг.)</a:t>
            </a:r>
            <a:endParaRPr lang="ru-RU" sz="1800">
              <a:solidFill>
                <a:srgbClr val="B54A10"/>
              </a:solidFill>
            </a:endParaRPr>
          </a:p>
        </p:txBody>
      </p:sp>
      <p:pic>
        <p:nvPicPr>
          <p:cNvPr id="22532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5</a:t>
            </a:r>
          </a:p>
        </p:txBody>
      </p:sp>
      <p:sp>
        <p:nvSpPr>
          <p:cNvPr id="22534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6"/>
            <a:ext cx="7586658" cy="10287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ЭКОНОМИКА – лидирующие позиции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Уровень безработицы, %</a:t>
            </a:r>
            <a:br>
              <a:rPr lang="ru-RU" altLang="ru-RU" sz="2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в Майминском районе самый низкий по Республике Алтай</a:t>
            </a:r>
            <a:endParaRPr lang="ru-RU" sz="2000" dirty="0"/>
          </a:p>
        </p:txBody>
      </p:sp>
      <p:graphicFrame>
        <p:nvGraphicFramePr>
          <p:cNvPr id="23554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958850" y="1449388"/>
          <a:ext cx="7359650" cy="3170237"/>
        </p:xfrm>
        <a:graphic>
          <a:graphicData uri="http://schemas.openxmlformats.org/presentationml/2006/ole">
            <p:oleObj spid="_x0000_s23554" r:id="rId3" imgW="7364606" imgH="3170195" progId="Excel.Sheet.8">
              <p:embed/>
            </p:oleObj>
          </a:graphicData>
        </a:graphic>
      </p:graphicFrame>
      <p:pic>
        <p:nvPicPr>
          <p:cNvPr id="23556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6</a:t>
            </a:r>
          </a:p>
        </p:txBody>
      </p:sp>
      <p:sp>
        <p:nvSpPr>
          <p:cNvPr id="23558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0025" y="1377950"/>
          <a:ext cx="8609013" cy="2744788"/>
        </p:xfrm>
        <a:graphic>
          <a:graphicData uri="http://schemas.openxmlformats.org/presentationml/2006/ole">
            <p:oleObj spid="_x0000_s24577" r:id="rId3" imgW="8608298" imgH="2743438" progId="Excel.Sheet.8">
              <p:embed/>
            </p:oleObj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85852" y="205978"/>
            <a:ext cx="7400948" cy="857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Объем отгруженных товаров и услуг собственного производства</a:t>
            </a:r>
            <a:r>
              <a:rPr lang="ru-RU" sz="2400" dirty="0" smtClean="0">
                <a:solidFill>
                  <a:srgbClr val="050A0F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50A0F"/>
                </a:solidFill>
                <a:effectLst/>
                <a:latin typeface="Times New Roman" pitchFamily="18" charset="0"/>
                <a:cs typeface="Times New Roman" pitchFamily="18" charset="0"/>
              </a:rPr>
              <a:t>млн. руб.</a:t>
            </a:r>
            <a:br>
              <a:rPr lang="ru-RU" sz="2000" dirty="0" smtClean="0">
                <a:solidFill>
                  <a:srgbClr val="050A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50A0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2286000" y="4125913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</a:rPr>
              <a:t>2 место в Республике Алтай</a:t>
            </a:r>
            <a:br>
              <a:rPr lang="ru-RU" altLang="ru-RU" sz="2000" b="1">
                <a:solidFill>
                  <a:srgbClr val="C00000"/>
                </a:solidFill>
                <a:latin typeface="Times New Roman" pitchFamily="18" charset="0"/>
              </a:rPr>
            </a:br>
            <a:endParaRPr lang="ru-RU" sz="2000">
              <a:solidFill>
                <a:srgbClr val="C00000"/>
              </a:solidFill>
            </a:endParaRPr>
          </a:p>
        </p:txBody>
      </p:sp>
      <p:pic>
        <p:nvPicPr>
          <p:cNvPr id="24580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1400" smtClean="0"/>
              <a:t>7</a:t>
            </a:r>
          </a:p>
        </p:txBody>
      </p:sp>
      <p:sp>
        <p:nvSpPr>
          <p:cNvPr id="24582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Номер слайда 17"/>
          <p:cNvSpPr txBox="1">
            <a:spLocks noGrp="1"/>
          </p:cNvSpPr>
          <p:nvPr/>
        </p:nvSpPr>
        <p:spPr bwMode="auto">
          <a:xfrm>
            <a:off x="8647113" y="480536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altLang="ru-RU" sz="1000">
              <a:solidFill>
                <a:schemeClr val="tx1"/>
              </a:solidFill>
            </a:endParaRPr>
          </a:p>
        </p:txBody>
      </p:sp>
      <p:graphicFrame>
        <p:nvGraphicFramePr>
          <p:cNvPr id="71683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092200" y="1020763"/>
          <a:ext cx="7680325" cy="3030537"/>
        </p:xfrm>
        <a:graphic>
          <a:graphicData uri="http://schemas.openxmlformats.org/presentationml/2006/ole">
            <p:oleObj spid="_x0000_s71683" r:id="rId3" imgW="7681626" imgH="3036071" progId="Excel.Sheet.8">
              <p:embed/>
            </p:oleObj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24" y="205978"/>
            <a:ext cx="7929618" cy="86557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Количество организаций и предприятий, </a:t>
            </a: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</a:rPr>
              <a:t>ед.</a:t>
            </a:r>
            <a:endParaRPr lang="ru-RU" sz="2000" dirty="0"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5" name="Прямоугольник 3"/>
          <p:cNvSpPr>
            <a:spLocks noChangeArrowheads="1"/>
          </p:cNvSpPr>
          <p:nvPr/>
        </p:nvSpPr>
        <p:spPr bwMode="auto">
          <a:xfrm>
            <a:off x="2286000" y="4125913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</a:rPr>
              <a:t>2 место в Республике Алтай</a:t>
            </a:r>
            <a:br>
              <a:rPr lang="ru-RU" altLang="ru-RU" sz="2000" b="1">
                <a:solidFill>
                  <a:srgbClr val="C00000"/>
                </a:solidFill>
                <a:latin typeface="Times New Roman" pitchFamily="18" charset="0"/>
              </a:rPr>
            </a:br>
            <a:endParaRPr lang="ru-RU" sz="2000">
              <a:solidFill>
                <a:srgbClr val="C00000"/>
              </a:solidFill>
            </a:endParaRPr>
          </a:p>
        </p:txBody>
      </p:sp>
      <p:pic>
        <p:nvPicPr>
          <p:cNvPr id="71686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Номер слайда 9"/>
          <p:cNvSpPr txBox="1">
            <a:spLocks noGrp="1"/>
          </p:cNvSpPr>
          <p:nvPr/>
        </p:nvSpPr>
        <p:spPr bwMode="auto">
          <a:xfrm>
            <a:off x="8647113" y="480536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 altLang="ru-RU" sz="100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1688" name="Нижний колонтитул 10"/>
          <p:cNvSpPr txBox="1">
            <a:spLocks noGrp="1"/>
          </p:cNvSpPr>
          <p:nvPr/>
        </p:nvSpPr>
        <p:spPr bwMode="auto">
          <a:xfrm>
            <a:off x="4379913" y="4805363"/>
            <a:ext cx="2351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altLang="ru-RU" sz="1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Номер слайда 17"/>
          <p:cNvSpPr txBox="1">
            <a:spLocks noGrp="1"/>
          </p:cNvSpPr>
          <p:nvPr/>
        </p:nvSpPr>
        <p:spPr bwMode="auto">
          <a:xfrm>
            <a:off x="8647113" y="480536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057A0E6-2FCF-46E3-A0A0-10BEC0D165EB}" type="slidenum">
              <a:rPr lang="ru-RU" altLang="ru-RU" sz="1000">
                <a:solidFill>
                  <a:schemeClr val="tx1"/>
                </a:solidFill>
              </a:rPr>
              <a:pPr algn="r"/>
              <a:t>9</a:t>
            </a:fld>
            <a:endParaRPr lang="ru-RU" altLang="ru-RU" sz="1000">
              <a:solidFill>
                <a:schemeClr val="tx1"/>
              </a:solidFill>
            </a:endParaRPr>
          </a:p>
        </p:txBody>
      </p:sp>
      <p:graphicFrame>
        <p:nvGraphicFramePr>
          <p:cNvPr id="68611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592138" y="1060450"/>
          <a:ext cx="8145462" cy="3276600"/>
        </p:xfrm>
        <a:graphic>
          <a:graphicData uri="http://schemas.openxmlformats.org/presentationml/2006/ole">
            <p:oleObj spid="_x0000_s68611" r:id="rId3" imgW="8144962" imgH="3273836" progId="Excel.Sheet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52" y="205978"/>
            <a:ext cx="7400948" cy="8572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</a:br>
            <a:r>
              <a:rPr lang="ru-RU" alt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Объем инвестиций в основной капитал</a:t>
            </a:r>
            <a:r>
              <a:rPr lang="ru-RU" altLang="ru-RU" sz="27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  <a:t>,</a:t>
            </a:r>
            <a:br>
              <a:rPr lang="ru-RU" altLang="ru-RU" sz="2700" dirty="0" smtClean="0">
                <a:solidFill>
                  <a:srgbClr val="0033CC"/>
                </a:solidFill>
                <a:effectLst/>
                <a:latin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  <a:t> млрд. руб.</a:t>
            </a:r>
          </a:p>
        </p:txBody>
      </p:sp>
      <p:sp>
        <p:nvSpPr>
          <p:cNvPr id="68613" name="Прямоугольник 5"/>
          <p:cNvSpPr>
            <a:spLocks noChangeArrowheads="1"/>
          </p:cNvSpPr>
          <p:nvPr/>
        </p:nvSpPr>
        <p:spPr bwMode="auto">
          <a:xfrm>
            <a:off x="2571750" y="428625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</a:rPr>
              <a:t>1 место в Республике Алтай</a:t>
            </a:r>
            <a:br>
              <a:rPr lang="ru-RU" altLang="ru-RU" sz="2400" b="1">
                <a:solidFill>
                  <a:srgbClr val="C00000"/>
                </a:solidFill>
                <a:latin typeface="Times New Roman" pitchFamily="18" charset="0"/>
              </a:rPr>
            </a:br>
            <a:endParaRPr lang="ru-RU" sz="2400">
              <a:solidFill>
                <a:srgbClr val="C00000"/>
              </a:solidFill>
            </a:endParaRPr>
          </a:p>
        </p:txBody>
      </p:sp>
      <p:pic>
        <p:nvPicPr>
          <p:cNvPr id="68614" name="Picture 2" descr="W:\Егоров\95 ЛЕТ МАЙМИНСКОМУ РАЙОН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72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5" name="Номер слайда 10"/>
          <p:cNvSpPr txBox="1">
            <a:spLocks noGrp="1"/>
          </p:cNvSpPr>
          <p:nvPr/>
        </p:nvSpPr>
        <p:spPr bwMode="auto">
          <a:xfrm>
            <a:off x="8647113" y="480536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 altLang="ru-RU" sz="10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8616" name="Нижний колонтитул 11"/>
          <p:cNvSpPr txBox="1">
            <a:spLocks noGrp="1"/>
          </p:cNvSpPr>
          <p:nvPr/>
        </p:nvSpPr>
        <p:spPr bwMode="auto">
          <a:xfrm>
            <a:off x="4379913" y="4805363"/>
            <a:ext cx="2351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altLang="ru-RU" sz="1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29182</TotalTime>
  <Words>1696</Words>
  <Application>Microsoft Office PowerPoint</Application>
  <PresentationFormat>Экран (16:9)</PresentationFormat>
  <Paragraphs>372</Paragraphs>
  <Slides>40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43" baseType="lpstr">
      <vt:lpstr>Открытая</vt:lpstr>
      <vt:lpstr>Лист Microsoft Office Excel 97-2003</vt:lpstr>
      <vt:lpstr>Диаграмма</vt:lpstr>
      <vt:lpstr>Муниципальное образование «Майминский район»</vt:lpstr>
      <vt:lpstr>Слайд 2</vt:lpstr>
      <vt:lpstr>Слайд 3</vt:lpstr>
      <vt:lpstr>Слайд 4</vt:lpstr>
      <vt:lpstr>Слайд 5</vt:lpstr>
      <vt:lpstr> ЭКОНОМИКА – лидирующие позиции Уровень безработицы, %  в Майминском районе самый низкий по Республике Алтай</vt:lpstr>
      <vt:lpstr> Объем отгруженных товаров и услуг собственного производства, млн. руб. </vt:lpstr>
      <vt:lpstr>Количество организаций и предприятий, ед.</vt:lpstr>
      <vt:lpstr> Объем инвестиций в основной капитал,  млрд. руб.</vt:lpstr>
      <vt:lpstr>Слайд 10</vt:lpstr>
      <vt:lpstr>Поддержка предпринимателей </vt:lpstr>
      <vt:lpstr> Социальная сфера – основные направления </vt:lpstr>
      <vt:lpstr> </vt:lpstr>
      <vt:lpstr> Система образования </vt:lpstr>
      <vt:lpstr> Улучшение материально-технической базы  учреждений образования </vt:lpstr>
      <vt:lpstr> Культура </vt:lpstr>
      <vt:lpstr>Слайд 17</vt:lpstr>
      <vt:lpstr>  Улучшение материально-технической базы  учреждений культуры и библиотечной системы </vt:lpstr>
      <vt:lpstr>Значимые достижения в сфере  культуры</vt:lpstr>
      <vt:lpstr> Физическая культура и спорт</vt:lpstr>
      <vt:lpstr>Улучшение материально-технической базы  в сфере физической культуры и спорта в 2018 году</vt:lpstr>
      <vt:lpstr>Количество спортивных мероприятий</vt:lpstr>
      <vt:lpstr> Развитие инфраструктуры в 2018 году   Газификация </vt:lpstr>
      <vt:lpstr>Слайд 24</vt:lpstr>
      <vt:lpstr>Слайд 25</vt:lpstr>
      <vt:lpstr>Жилищная политика  Программа переселения из ветхого и аварийного жилья</vt:lpstr>
      <vt:lpstr>Земельные отношения  Предоставлено земельных участков в собственность отдельным категориям граждан в 2018 году – 116 (54% от показателя по РА)</vt:lpstr>
      <vt:lpstr>Изменения в земельном законодательстве</vt:lpstr>
      <vt:lpstr> Градостроительство в 2018 году</vt:lpstr>
      <vt:lpstr>  Благоустройство в 2018 году </vt:lpstr>
      <vt:lpstr>Организационная работа Администрации в 2018 году</vt:lpstr>
      <vt:lpstr>Гласность, информированность, доступность</vt:lpstr>
      <vt:lpstr>Стратегия 2035</vt:lpstr>
      <vt:lpstr>Стратегические задачи</vt:lpstr>
      <vt:lpstr>Контрольные точки 2021</vt:lpstr>
      <vt:lpstr>    </vt:lpstr>
      <vt:lpstr>Контрольные точки 2021</vt:lpstr>
      <vt:lpstr> Контрольные точки 2021  </vt:lpstr>
      <vt:lpstr>Контрольные точки 2021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Катеринка</dc:creator>
  <cp:lastModifiedBy>Admin</cp:lastModifiedBy>
  <cp:revision>1413</cp:revision>
  <cp:lastPrinted>1601-01-01T00:00:00Z</cp:lastPrinted>
  <dcterms:created xsi:type="dcterms:W3CDTF">2011-07-15T15:07:37Z</dcterms:created>
  <dcterms:modified xsi:type="dcterms:W3CDTF">2019-04-19T03:30:38Z</dcterms:modified>
</cp:coreProperties>
</file>