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8"/>
  </p:handoutMasterIdLst>
  <p:sldIdLst>
    <p:sldId id="256" r:id="rId2"/>
    <p:sldId id="257" r:id="rId3"/>
    <p:sldId id="258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60" r:id="rId13"/>
    <p:sldId id="274" r:id="rId14"/>
    <p:sldId id="281" r:id="rId15"/>
    <p:sldId id="275" r:id="rId16"/>
    <p:sldId id="276" r:id="rId17"/>
    <p:sldId id="277" r:id="rId18"/>
    <p:sldId id="278" r:id="rId19"/>
    <p:sldId id="286" r:id="rId20"/>
    <p:sldId id="283" r:id="rId21"/>
    <p:sldId id="284" r:id="rId22"/>
    <p:sldId id="287" r:id="rId23"/>
    <p:sldId id="288" r:id="rId24"/>
    <p:sldId id="282" r:id="rId25"/>
    <p:sldId id="279" r:id="rId26"/>
    <p:sldId id="280" r:id="rId27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54A8-EA1D-43DE-92C2-9B03328A6524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BA590-B745-417E-A9AB-3C06CAC1B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18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7CF6CE-DA7A-4BA4-8246-C76CFEB62A9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7CF6CE-DA7A-4BA4-8246-C76CFEB62A9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7CF6CE-DA7A-4BA4-8246-C76CFEB62A9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679197AB6CD0BC315B0867571581B8EE44E6AAE109E78DD8E0ACDF478925A96B36B0E180D6C5D505B33FFD8DB9A3FE54099E6E39AA1E19E0y4W5H" TargetMode="External"/><Relationship Id="rId13" Type="http://schemas.openxmlformats.org/officeDocument/2006/relationships/hyperlink" Target="consultantplus://offline/ref=679197AB6CD0BC315B0867571581B8EE44E6AAE109E78DD8E0ACDF478925A96B36B0E180D6C3DD0DBB3FFD8DB9A3FE54099E6E39AA1E19E0y4W5H" TargetMode="External"/><Relationship Id="rId18" Type="http://schemas.openxmlformats.org/officeDocument/2006/relationships/hyperlink" Target="consultantplus://offline/ref=679197AB6CD0BC315B0867571581B8EE44E6AAE109E78DD8E0ACDF478925A96B36B0E180D6C5D101BE3FFD8DB9A3FE54099E6E39AA1E19E0y4W5H" TargetMode="External"/><Relationship Id="rId3" Type="http://schemas.openxmlformats.org/officeDocument/2006/relationships/hyperlink" Target="consultantplus://offline/ref=679197AB6CD0BC315B0867571581B8EE44E6AAE109E78DD8E0ACDF478925A96B36B0E180D6C5D000BF3FFD8DB9A3FE54099E6E39AA1E19E0y4W5H" TargetMode="External"/><Relationship Id="rId21" Type="http://schemas.openxmlformats.org/officeDocument/2006/relationships/image" Target="../media/image8.png"/><Relationship Id="rId7" Type="http://schemas.openxmlformats.org/officeDocument/2006/relationships/hyperlink" Target="consultantplus://offline/ref=679197AB6CD0BC315B0867571581B8EE44E6AAE109E78DD8E0ACDF478925A96B36B0E180D6C5D104BC3FFD8DB9A3FE54099E6E39AA1E19E0y4W5H" TargetMode="External"/><Relationship Id="rId12" Type="http://schemas.openxmlformats.org/officeDocument/2006/relationships/hyperlink" Target="consultantplus://offline/ref=679197AB6CD0BC315B0867571581B8EE44E6AAE109E78DD8E0ACDF478925A96B36B0E180D6C3DD00BB3FFD8DB9A3FE54099E6E39AA1E19E0y4W5H" TargetMode="External"/><Relationship Id="rId17" Type="http://schemas.openxmlformats.org/officeDocument/2006/relationships/hyperlink" Target="consultantplus://offline/ref=679197AB6CD0BC315B0867571581B8EE44E6AAE109E78DD8E0ACDF478925A96B36B0E180D6C5D007BC3FFD8DB9A3FE54099E6E39AA1E19E0y4W5H" TargetMode="External"/><Relationship Id="rId2" Type="http://schemas.openxmlformats.org/officeDocument/2006/relationships/hyperlink" Target="consultantplus://offline/ref=679197AB6CD0BC315B0867571581B8EE44E6AAE109E78DD8E0ACDF478925A96B36B0E180D6C4D006BB3FFD8DB9A3FE54099E6E39AA1E19E0y4W5H" TargetMode="External"/><Relationship Id="rId16" Type="http://schemas.openxmlformats.org/officeDocument/2006/relationships/hyperlink" Target="consultantplus://offline/ref=679197AB6CD0BC315B0867571581B8EE44E6AAE109E78DD8E0ACDF478925A96B36B0E180D6C5D702BA3FFD8DB9A3FE54099E6E39AA1E19E0y4W5H" TargetMode="Externa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679197AB6CD0BC315B0867571581B8EE44E6AAE109E78DD8E0ACDF478925A96B36B0E180D6C5D004BE3FFD8DB9A3FE54099E6E39AA1E19E0y4W5H" TargetMode="External"/><Relationship Id="rId11" Type="http://schemas.openxmlformats.org/officeDocument/2006/relationships/hyperlink" Target="consultantplus://offline/ref=679197AB6CD0BC315B0867571581B8EE44E6AAE109E78DD8E0ACDF478925A96B36B0E180D6C5D50DB33FFD8DB9A3FE54099E6E39AA1E19E0y4W5H" TargetMode="External"/><Relationship Id="rId5" Type="http://schemas.openxmlformats.org/officeDocument/2006/relationships/hyperlink" Target="consultantplus://offline/ref=679197AB6CD0BC315B0867571581B8EE44E6AAE109E78DD8E0ACDF478925A96B36B0E180D6C5D003BD3FFD8DB9A3FE54099E6E39AA1E19E0y4W5H" TargetMode="External"/><Relationship Id="rId15" Type="http://schemas.openxmlformats.org/officeDocument/2006/relationships/hyperlink" Target="consultantplus://offline/ref=679197AB6CD0BC315B0867571581B8EE44E6AAE109E78DD8E0ACDF478925A96B36B0E182DFCB8055FF61A4DDF9E8F35613826E38yBW6H" TargetMode="External"/><Relationship Id="rId10" Type="http://schemas.openxmlformats.org/officeDocument/2006/relationships/hyperlink" Target="consultantplus://offline/ref=679197AB6CD0BC315B0867571581B8EE44E6AAE109E78DD8E0ACDF478925A96B36B0E180D6C4D706BD3FFD8DB9A3FE54099E6E39AA1E19E0y4W5H" TargetMode="External"/><Relationship Id="rId19" Type="http://schemas.openxmlformats.org/officeDocument/2006/relationships/hyperlink" Target="consultantplus://offline/ref=679197AB6CD0BC315B0867571581B8EE44E6AAE109E78DD8E0ACDF478925A96B36B0E180D6C5D70DB83FFD8DB9A3FE54099E6E39AA1E19E0y4W5H" TargetMode="External"/><Relationship Id="rId4" Type="http://schemas.openxmlformats.org/officeDocument/2006/relationships/hyperlink" Target="consultantplus://offline/ref=679197AB6CD0BC315B0867571581B8EE44E6AAE109E78DD8E0ACDF478925A96B36B0E180D6C5D003BB3FFD8DB9A3FE54099E6E39AA1E19E0y4W5H" TargetMode="External"/><Relationship Id="rId9" Type="http://schemas.openxmlformats.org/officeDocument/2006/relationships/hyperlink" Target="consultantplus://offline/ref=679197AB6CD0BC315B0867571581B8EE44E6AAE109E78DD8E0ACDF478925A96B36B0E180D6C4D704BC3FFD8DB9A3FE54099E6E39AA1E19E0y4W5H" TargetMode="External"/><Relationship Id="rId14" Type="http://schemas.openxmlformats.org/officeDocument/2006/relationships/hyperlink" Target="consultantplus://offline/ref=679197AB6CD0BC315B0867571581B8EE44E6AAE109E78DD8E0ACDF478925A96B36B0E180D6C4D40DBA3FFD8DB9A3FE54099E6E39AA1E19E0y4W5H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679197AB6CD0BC315B0867571581B8EE44E6AAE109E78DD8E0ACDF478925A96B36B0E180D6C3DC0CBF3FFD8DB9A3FE54099E6E39AA1E19E0y4W5H" TargetMode="External"/><Relationship Id="rId13" Type="http://schemas.openxmlformats.org/officeDocument/2006/relationships/image" Target="../media/image8.png"/><Relationship Id="rId3" Type="http://schemas.openxmlformats.org/officeDocument/2006/relationships/hyperlink" Target="consultantplus://offline/ref=679197AB6CD0BC315B0867571581B8EE44E6AAE109E78DD8E0ACDF478925A96B36B0E180D6C3D203B93FFD8DB9A3FE54099E6E39AA1E19E0y4W5H" TargetMode="External"/><Relationship Id="rId7" Type="http://schemas.openxmlformats.org/officeDocument/2006/relationships/hyperlink" Target="consultantplus://offline/ref=679197AB6CD0BC315B0867571581B8EE44E6AAE109E78DD8E0ACDF478925A96B36B0E180D6C3DC03B33FFD8DB9A3FE54099E6E39AA1E19E0y4W5H" TargetMode="External"/><Relationship Id="rId12" Type="http://schemas.openxmlformats.org/officeDocument/2006/relationships/image" Target="../media/image7.png"/><Relationship Id="rId2" Type="http://schemas.openxmlformats.org/officeDocument/2006/relationships/hyperlink" Target="consultantplus://offline/ref=679197AB6CD0BC315B0867571581B8EE44E6AAE109E78DD8E0ACDF478925A96B36B0E180D6C3D103B33FFD8DB9A3FE54099E6E39AA1E19E0y4W5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679197AB6CD0BC315B0867571581B8EE44E6AAE109E78DD8E0ACDF478925A96B36B0E180D6C3D30CBB3FFD8DB9A3FE54099E6E39AA1E19E0y4W5H" TargetMode="External"/><Relationship Id="rId11" Type="http://schemas.openxmlformats.org/officeDocument/2006/relationships/hyperlink" Target="consultantplus://offline/ref=679197AB6CD0BC315B0867571581B8EE44E6AAE109E78DD8E0ACDF478925A96B36B0E180D6C5DC03BA3FFD8DB9A3FE54099E6E39AA1E19E0y4W5H" TargetMode="External"/><Relationship Id="rId5" Type="http://schemas.openxmlformats.org/officeDocument/2006/relationships/hyperlink" Target="consultantplus://offline/ref=679197AB6CD0BC315B0867571581B8EE44E6AAE109E78DD8E0ACDF478925A96B36B0E180D6C3D301BB3FFD8DB9A3FE54099E6E39AA1E19E0y4W5H" TargetMode="External"/><Relationship Id="rId10" Type="http://schemas.openxmlformats.org/officeDocument/2006/relationships/hyperlink" Target="consultantplus://offline/ref=679197AB6CD0BC315B0867571581B8EE44E6AAE109E78DD8E0ACDF478925A96B36B0E180D6C5D10DB23FFD8DB9A3FE54099E6E39AA1E19E0y4W5H" TargetMode="External"/><Relationship Id="rId4" Type="http://schemas.openxmlformats.org/officeDocument/2006/relationships/hyperlink" Target="consultantplus://offline/ref=679197AB6CD0BC315B0867571581B8EE44E6AAE109E78DD8E0ACDF478925A96B36B0E180D6C3D20CB33FFD8DB9A3FE54099E6E39AA1E19E0y4W5H" TargetMode="External"/><Relationship Id="rId9" Type="http://schemas.openxmlformats.org/officeDocument/2006/relationships/hyperlink" Target="consultantplus://offline/ref=679197AB6CD0BC315B0867571581B8EE44E6AAE109E78DD8E0ACDF478925A96B36B0E180D6C5DC02B83FFD8DB9A3FE54099E6E39AA1E19E0y4W5H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log.gov.ru/rn77/news/tax_doc_news/11997805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&#1084;&#1086;&#1081;&#1073;&#1080;&#1079;&#1085;&#1077;&#1089;04.&#1088;&#1092;/" TargetMode="External"/><Relationship Id="rId7" Type="http://schemas.openxmlformats.org/officeDocument/2006/relationships/hyperlink" Target="https://&#1086;&#1073;&#1098;&#1103;&#1089;&#1085;&#1103;&#1077;&#1084;.&#1088;&#1092;/" TargetMode="External"/><Relationship Id="rId2" Type="http://schemas.openxmlformats.org/officeDocument/2006/relationships/hyperlink" Target="mailto:Binkra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4;&#1080;&#1085;&#1101;&#1082;&#1086;04.&#1088;&#1092;/" TargetMode="External"/><Relationship Id="rId5" Type="http://schemas.openxmlformats.org/officeDocument/2006/relationships/hyperlink" Target="mailto:okr@mineco04.ru" TargetMode="External"/><Relationship Id="rId4" Type="http://schemas.openxmlformats.org/officeDocument/2006/relationships/hyperlink" Target="mailto:fond-ra@yandex.ru" TargetMode="Externa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354E7E4B9A02BA3FDA3B041DDF7689473BFED5029AB8EA0E516A4C22060D969D5C93CAFA72B6C9294696B7A87BD7B8416577FDB787CA9BB2x017J" TargetMode="External"/><Relationship Id="rId13" Type="http://schemas.openxmlformats.org/officeDocument/2006/relationships/hyperlink" Target="consultantplus://offline/ref=354E7E4B9A02BA3FDA3B041DDF7689473BFED5029AB8EA0E516A4C22060D969D5C93CAFA72B6CE284096B7A87BD7B8416577FDB787CA9BB2x017J" TargetMode="External"/><Relationship Id="rId18" Type="http://schemas.openxmlformats.org/officeDocument/2006/relationships/image" Target="../media/image7.png"/><Relationship Id="rId3" Type="http://schemas.openxmlformats.org/officeDocument/2006/relationships/hyperlink" Target="consultantplus://offline/ref=354E7E4B9A02BA3FDA3B041DDF7689473BFED5029AB8EA0E516A4C22060D969D5C93CAFA72B7CF2D4F96B7A87BD7B8416577FDB787CA9BB2x017J" TargetMode="External"/><Relationship Id="rId7" Type="http://schemas.openxmlformats.org/officeDocument/2006/relationships/hyperlink" Target="consultantplus://offline/ref=354E7E4B9A02BA3FDA3B041DDF7689473BFED5029AB8EA0E516A4C22060D969D5C93CAFA72B6CA264396B7A87BD7B8416577FDB787CA9BB2x017J" TargetMode="External"/><Relationship Id="rId12" Type="http://schemas.openxmlformats.org/officeDocument/2006/relationships/hyperlink" Target="consultantplus://offline/ref=354E7E4B9A02BA3FDA3B041DDF7689473BFED5029AB8EA0E516A4C22060D969D5C93CAFA72B6CF284596B7A87BD7B8416577FDB787CA9BB2x017J" TargetMode="External"/><Relationship Id="rId17" Type="http://schemas.openxmlformats.org/officeDocument/2006/relationships/hyperlink" Target="consultantplus://offline/ref=354E7E4B9A02BA3FDA3B041DDF7689473BFED5029AB8EA0E516A4C22060D969D5C93CAFA72B6C3264096B7A87BD7B8416577FDB787CA9BB2x017J" TargetMode="External"/><Relationship Id="rId2" Type="http://schemas.openxmlformats.org/officeDocument/2006/relationships/hyperlink" Target="consultantplus://offline/ref=354E7E4B9A02BA3FDA3B041DDF7689473BFED5029AB8EA0E516A4C22060D969D5C93CAFA72B7CA2D4196B7A87BD7B8416577FDB787CA9BB2x017J" TargetMode="External"/><Relationship Id="rId16" Type="http://schemas.openxmlformats.org/officeDocument/2006/relationships/hyperlink" Target="consultantplus://offline/ref=354E7E4B9A02BA3FDA3B041DDF7689473BFED5029AB8EA0E516A4C22060D969D5C93CAFA72B6CC264F96B7A87BD7B8416577FDB787CA9BB2x017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354E7E4B9A02BA3FDA3B041DDF7689473BFED5029AB8EA0E516A4C22060D969D5C93CAFA72B6CB284296B7A87BD7B8416577FDB787CA9BB2x017J" TargetMode="External"/><Relationship Id="rId11" Type="http://schemas.openxmlformats.org/officeDocument/2006/relationships/hyperlink" Target="consultantplus://offline/ref=354E7E4B9A02BA3FDA3B041DDF7689473BFED5029AB8EA0E516A4C22060D969D5C93CAFA72B6CF2F4F96B7A87BD7B8416577FDB787CA9BB2x017J" TargetMode="External"/><Relationship Id="rId5" Type="http://schemas.openxmlformats.org/officeDocument/2006/relationships/hyperlink" Target="consultantplus://offline/ref=354E7E4B9A02BA3FDA3B041DDF7689473BFED5029AB8EA0E516A4C22060D969D5C93CAFA72B6CB2C4696B7A87BD7B8416577FDB787CA9BB2x017J" TargetMode="External"/><Relationship Id="rId15" Type="http://schemas.openxmlformats.org/officeDocument/2006/relationships/hyperlink" Target="consultantplus://offline/ref=354E7E4B9A02BA3FDA3B041DDF7689473BFED5029AB8EA0E516A4C22060D969D5C93CAFA72B6CD2C4696B7A87BD7B8416577FDB787CA9BB2x017J" TargetMode="External"/><Relationship Id="rId10" Type="http://schemas.openxmlformats.org/officeDocument/2006/relationships/hyperlink" Target="consultantplus://offline/ref=354E7E4B9A02BA3FDA3B041DDF7689473BFED5029AB8EA0E516A4C22060D969D5C93CAFA72B6C8264096B7A87BD7B8416577FDB787CA9BB2x017J" TargetMode="External"/><Relationship Id="rId19" Type="http://schemas.openxmlformats.org/officeDocument/2006/relationships/image" Target="../media/image8.png"/><Relationship Id="rId4" Type="http://schemas.openxmlformats.org/officeDocument/2006/relationships/hyperlink" Target="consultantplus://offline/ref=354E7E4B9A02BA3FDA3B041DDF7689473BFED5029AB8EA0E516A4C22060D969D5C93CAFA72B7CC2F4396B7A87BD7B8416577FDB787CA9BB2x017J" TargetMode="External"/><Relationship Id="rId9" Type="http://schemas.openxmlformats.org/officeDocument/2006/relationships/hyperlink" Target="consultantplus://offline/ref=354E7E4B9A02BA3FDA3B041DDF7689473BFED5029AB8EA0E516A4C22060D969D5C93CAFA72B6C82C4596B7A87BD7B8416577FDB787CA9BB2x017J" TargetMode="External"/><Relationship Id="rId14" Type="http://schemas.openxmlformats.org/officeDocument/2006/relationships/hyperlink" Target="consultantplus://offline/ref=354E7E4B9A02BA3FDA3B041DDF7689473BFED5029AB8EA0E516A4C22060D969D5C93CAFA72B6CE264596B7A87BD7B8416577FDB787CA9BB2x017J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354E7E4B9A02BA3FDA3B041DDF7689473BFED5029AB8EA0E516A4C22060D969D5C93CAFA72B5CD2C4596B7A87BD7B8416577FDB787CA9BB2x017J" TargetMode="External"/><Relationship Id="rId13" Type="http://schemas.openxmlformats.org/officeDocument/2006/relationships/hyperlink" Target="consultantplus://offline/ref=354E7E4B9A02BA3FDA3B041DDF7689473BFED5029AB8EA0E516A4C22060D969D5C93CAFA72B4CB2A4F96B7A87BD7B8416577FDB787CA9BB2x017J" TargetMode="External"/><Relationship Id="rId18" Type="http://schemas.openxmlformats.org/officeDocument/2006/relationships/image" Target="../media/image7.png"/><Relationship Id="rId3" Type="http://schemas.openxmlformats.org/officeDocument/2006/relationships/hyperlink" Target="consultantplus://offline/ref=354E7E4B9A02BA3FDA3B041DDF7689473BFED5029AB8EA0E516A4C22060D969D5C93CAFA72B5CA2C4096B7A87BD7B8416577FDB787CA9BB2x017J" TargetMode="External"/><Relationship Id="rId7" Type="http://schemas.openxmlformats.org/officeDocument/2006/relationships/hyperlink" Target="consultantplus://offline/ref=354E7E4B9A02BA3FDA3B041DDF7689473BFED5029AB8EA0E516A4C22060D969D5C93CAFA72B5CD2E4E96B7A87BD7B8416577FDB787CA9BB2x017J" TargetMode="External"/><Relationship Id="rId12" Type="http://schemas.openxmlformats.org/officeDocument/2006/relationships/hyperlink" Target="consultantplus://offline/ref=354E7E4B9A02BA3FDA3B041DDF7689473BFED5029AB8EA0E516A4C22060D969D5C93CAFA72B4CB2A4196B7A87BD7B8416577FDB787CA9BB2x017J" TargetMode="External"/><Relationship Id="rId17" Type="http://schemas.openxmlformats.org/officeDocument/2006/relationships/hyperlink" Target="consultantplus://offline/ref=354E7E4B9A02BA3FDA3B041DDF7689473BFED5029AB8EA0E516A4C22060D969D5C93CAFA72B4CB274196B7A87BD7B8416577FDB787CA9BB2x017J" TargetMode="External"/><Relationship Id="rId2" Type="http://schemas.openxmlformats.org/officeDocument/2006/relationships/hyperlink" Target="consultantplus://offline/ref=354E7E4B9A02BA3FDA3B041DDF7689473BFED5029AB8EA0E516A4C22060D969D5C93CAFA72B2CD2B4F96B7A87BD7B8416577FDB787CA9BB2x017J" TargetMode="External"/><Relationship Id="rId16" Type="http://schemas.openxmlformats.org/officeDocument/2006/relationships/hyperlink" Target="consultantplus://offline/ref=354E7E4B9A02BA3FDA3B041DDF7689473BFED5029AB8EA0E516A4C22060D969D5C93CAFA72B4CB294F96B7A87BD7B8416577FDB787CA9BB2x017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354E7E4B9A02BA3FDA3B041DDF7689473BFED5029AB8EA0E516A4C22060D969D5C93CAFA72B5CE2F4F96B7A87BD7B8416577FDB787CA9BB2x017J" TargetMode="External"/><Relationship Id="rId11" Type="http://schemas.openxmlformats.org/officeDocument/2006/relationships/hyperlink" Target="consultantplus://offline/ref=354E7E4B9A02BA3FDA3B041DDF7689473BFED5029AB8EA0E516A4C22060D969D5C93CAFA72B4CB2D4796B7A87BD7B8416577FDB787CA9BB2x017J" TargetMode="External"/><Relationship Id="rId5" Type="http://schemas.openxmlformats.org/officeDocument/2006/relationships/hyperlink" Target="consultantplus://offline/ref=354E7E4B9A02BA3FDA3B041DDF7689473BFED5029AB8EA0E516A4C22060D969D5C93CAFA72B5CF284296B7A87BD7B8416577FDB787CA9BB2x017J" TargetMode="External"/><Relationship Id="rId15" Type="http://schemas.openxmlformats.org/officeDocument/2006/relationships/hyperlink" Target="consultantplus://offline/ref=354E7E4B9A02BA3FDA3B041DDF7689473BFED5029AB8EA0E516A4C22060D969D5C93CAFA72B4CB294796B7A87BD7B8416577FDB787CA9BB2x017J" TargetMode="External"/><Relationship Id="rId10" Type="http://schemas.openxmlformats.org/officeDocument/2006/relationships/hyperlink" Target="consultantplus://offline/ref=354E7E4B9A02BA3FDA3B041DDF7689473BFED5029AB8EA0E516A4C22060D969D5C93CAFA72B4CB2C4F96B7A87BD7B8416577FDB787CA9BB2x017J" TargetMode="External"/><Relationship Id="rId19" Type="http://schemas.openxmlformats.org/officeDocument/2006/relationships/image" Target="../media/image9.png"/><Relationship Id="rId4" Type="http://schemas.openxmlformats.org/officeDocument/2006/relationships/hyperlink" Target="consultantplus://offline/ref=354E7E4B9A02BA3FDA3B041DDF7689473BFED5029AB8EA0E516A4C22060D969D5C93CAFA72B5C92E4796B7A87BD7B8416577FDB787CA9BB2x017J" TargetMode="External"/><Relationship Id="rId9" Type="http://schemas.openxmlformats.org/officeDocument/2006/relationships/hyperlink" Target="consultantplus://offline/ref=354E7E4B9A02BA3FDA3B041DDF7689473BFED5029AB8EA0E516A4C22060D969D5C93CAFA72B5CD264496B7A87BD7B8416577FDB787CA9BB2x017J" TargetMode="External"/><Relationship Id="rId14" Type="http://schemas.openxmlformats.org/officeDocument/2006/relationships/hyperlink" Target="consultantplus://offline/ref=354E7E4B9A02BA3FDA3B041DDF7689473BFED5029AB8EA0E516A4C22060D969D5C93CAFA72B4CB284796B7A87BD7B8416577FDB787CA9BB2x017J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354E7E4B9A02BA3FDA3B041DDF7689473BFED5029AB8EA0E516A4C22060D969D5C93CAFA72B4C2274796B7A87BD7B8416577FDB787CA9BB2x017J" TargetMode="External"/><Relationship Id="rId13" Type="http://schemas.openxmlformats.org/officeDocument/2006/relationships/hyperlink" Target="consultantplus://offline/ref=354E7E4B9A02BA3FDA3B041DDF7689473BFED5029AB8EA0E516A4C22060D969D5C93CAFA72B3CA2A4596B7A87BD7B8416577FDB787CA9BB2x017J" TargetMode="External"/><Relationship Id="rId3" Type="http://schemas.openxmlformats.org/officeDocument/2006/relationships/hyperlink" Target="consultantplus://offline/ref=354E7E4B9A02BA3FDA3B041DDF7689473BFED5029AB8EA0E516A4C22060D969D5C93CAFA72B2C32E4E96B7A87BD7B8416577FDB787CA9BB2x017J" TargetMode="External"/><Relationship Id="rId7" Type="http://schemas.openxmlformats.org/officeDocument/2006/relationships/hyperlink" Target="consultantplus://offline/ref=354E7E4B9A02BA3FDA3B041DDF7689473BFED5029AB8EA0E516A4C22060D969D5C93CAFA72B4C22C4396B7A87BD7B8416577FDB787CA9BB2x017J" TargetMode="External"/><Relationship Id="rId12" Type="http://schemas.openxmlformats.org/officeDocument/2006/relationships/hyperlink" Target="consultantplus://offline/ref=354E7E4B9A02BA3FDA3B041DDF7689473BFED5029AB8EA0E516A4C22060D969D5C93CAFA72B3CA2C4396B7A87BD7B8416577FDB787CA9BB2x017J" TargetMode="External"/><Relationship Id="rId17" Type="http://schemas.openxmlformats.org/officeDocument/2006/relationships/image" Target="../media/image10.png"/><Relationship Id="rId2" Type="http://schemas.openxmlformats.org/officeDocument/2006/relationships/hyperlink" Target="consultantplus://offline/ref=354E7E4B9A02BA3FDA3B041DDF7689473BFED5029AB8EA0E516A4C22060D969D5C93CAFA72B4CB274F96B7A87BD7B8416577FDB787CA9BB2x017J" TargetMode="Externa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354E7E4B9A02BA3FDA3B041DDF7689473BFED5029AB8EA0E516A4C22060D969D5C93CAFA72B4C22C4796B7A87BD7B8416577FDB787CA9BB2x017J" TargetMode="External"/><Relationship Id="rId11" Type="http://schemas.openxmlformats.org/officeDocument/2006/relationships/hyperlink" Target="consultantplus://offline/ref=354E7E4B9A02BA3FDA3B041DDF7689473BFED5029AB8EA0E516A4C22060D969D5C93CAFA72B3CA2F4596B7A87BD7B8416577FDB787CA9BB2x017J" TargetMode="External"/><Relationship Id="rId5" Type="http://schemas.openxmlformats.org/officeDocument/2006/relationships/hyperlink" Target="consultantplus://offline/ref=354E7E4B9A02BA3FDA3B041DDF7689473BFED5029AB8EA0E516A4C22060D969D5C93CAFA72B4CE284296B7A87BD7B8416577FDB787CA9BB2x017J" TargetMode="External"/><Relationship Id="rId15" Type="http://schemas.openxmlformats.org/officeDocument/2006/relationships/hyperlink" Target="consultantplus://offline/ref=354E7E4B9A02BA3FDA3B041DDF7689473BFED5029AB8EA0E516A4C22060D969D5C93CAFA72B3C82C4196B7A87BD7B8416577FDB787CA9BB2x017J" TargetMode="External"/><Relationship Id="rId10" Type="http://schemas.openxmlformats.org/officeDocument/2006/relationships/hyperlink" Target="consultantplus://offline/ref=354E7E4B9A02BA3FDA3B041DDF7689473BFED5029AB8EA0E516A4C22060D969D5C93CAFA72B3CB274696B7A87BD7B8416577FDB787CA9BB2x017J" TargetMode="External"/><Relationship Id="rId4" Type="http://schemas.openxmlformats.org/officeDocument/2006/relationships/hyperlink" Target="consultantplus://offline/ref=354E7E4B9A02BA3FDA3B041DDF7689473BFED5029AB8EA0E516A4C22060D969D5C93CAFA72B4CA2E4396B7A87BD7B8416577FDB787CA9BB2x017J" TargetMode="External"/><Relationship Id="rId9" Type="http://schemas.openxmlformats.org/officeDocument/2006/relationships/hyperlink" Target="consultantplus://offline/ref=354E7E4B9A02BA3FDA3B041DDF7689473BFED5029AB8EA0E516A4C22060D969D5C93CAFA72B3CB2C4496B7A87BD7B8416577FDB787CA9BB2x017J" TargetMode="External"/><Relationship Id="rId14" Type="http://schemas.openxmlformats.org/officeDocument/2006/relationships/hyperlink" Target="consultantplus://offline/ref=354E7E4B9A02BA3FDA3B041DDF7689473BFED5029AB8EA0E516A4C22060D969D5C93CAFA72B3C82E4096B7A87BD7B8416577FDB787CA9BB2x017J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354E7E4B9A02BA3FDA3B041DDF7689473BFED5029AB8EA0E516A4C22060D969D5C93CAFA72B3CC2C4396B7A87BD7B8416577FDB787CA9BB2x017J" TargetMode="External"/><Relationship Id="rId13" Type="http://schemas.openxmlformats.org/officeDocument/2006/relationships/hyperlink" Target="consultantplus://offline/ref=354E7E4B9A02BA3FDA3B041DDF7689473BFED5029AB8EA0E516A4C22060D969D5C93CAFA72B2CA2E4496B7A87BD7B8416577FDB787CA9BB2x017J" TargetMode="External"/><Relationship Id="rId3" Type="http://schemas.openxmlformats.org/officeDocument/2006/relationships/hyperlink" Target="consultantplus://offline/ref=354E7E4B9A02BA3FDA3B041DDF7689473BFED5029AB8EA0E516A4C22060D969D5C93CAFA72B3CF2E4E96B7A87BD7B8416577FDB787CA9BB2x017J" TargetMode="External"/><Relationship Id="rId7" Type="http://schemas.openxmlformats.org/officeDocument/2006/relationships/hyperlink" Target="consultantplus://offline/ref=354E7E4B9A02BA3FDA3B041DDF7689473BFED5029AB8EA0E516A4C22060D969D5C93CAFA72B3CE2C4196B7A87BD7B8416577FDB787CA9BB2x017J" TargetMode="External"/><Relationship Id="rId12" Type="http://schemas.openxmlformats.org/officeDocument/2006/relationships/hyperlink" Target="consultantplus://offline/ref=354E7E4B9A02BA3FDA3B041DDF7689473BFED5029AB8EA0E516A4C22060D969D5C93CAFA72B2CB2F4196B7A87BD7B8416577FDB787CA9BB2x017J" TargetMode="External"/><Relationship Id="rId17" Type="http://schemas.openxmlformats.org/officeDocument/2006/relationships/image" Target="../media/image11.png"/><Relationship Id="rId2" Type="http://schemas.openxmlformats.org/officeDocument/2006/relationships/hyperlink" Target="consultantplus://offline/ref=354E7E4B9A02BA3FDA3B041DDF7689473BFED5029AB8EA0E516A4C22060D969D5C93CAFA72B3C8284F96B7A87BD7B8416577FDB787CA9BB2x017J" TargetMode="Externa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354E7E4B9A02BA3FDA3B041DDF7689473BFED5029AB8EA0E516A4C22060D969D5C93CAFA72B3CF274496B7A87BD7B8416577FDB787CA9BB2x017J" TargetMode="External"/><Relationship Id="rId11" Type="http://schemas.openxmlformats.org/officeDocument/2006/relationships/hyperlink" Target="consultantplus://offline/ref=354E7E4B9A02BA3FDA3B041DDF7689473BFED5029AB8EA0E516A4C22060D969D5C93CAFA72B3C2284296B7A87BD7B8416577FDB787CA9BB2x017J" TargetMode="External"/><Relationship Id="rId5" Type="http://schemas.openxmlformats.org/officeDocument/2006/relationships/hyperlink" Target="consultantplus://offline/ref=354E7E4B9A02BA3FDA3B041DDF7689473BFED5029AB8EA0E516A4C22060D969D5C93CAFA72B3CF2A4496B7A87BD7B8416577FDB787CA9BB2x017J" TargetMode="External"/><Relationship Id="rId15" Type="http://schemas.openxmlformats.org/officeDocument/2006/relationships/hyperlink" Target="consultantplus://offline/ref=354E7E4B9A02BA3FDA3B041DDF7689473BFED5029AB8EA0E516A4C22060D969D5C93CAFA72B2CA284796B7A87BD7B8416577FDB787CA9BB2x017J" TargetMode="External"/><Relationship Id="rId10" Type="http://schemas.openxmlformats.org/officeDocument/2006/relationships/hyperlink" Target="consultantplus://offline/ref=354E7E4B9A02BA3FDA3B041DDF7689473BFED5029AB8EA0E516A4C22060D969D5C93CAFA72B3C22A4F96B7A87BD7B8416577FDB787CA9BB2x017J" TargetMode="External"/><Relationship Id="rId4" Type="http://schemas.openxmlformats.org/officeDocument/2006/relationships/hyperlink" Target="consultantplus://offline/ref=354E7E4B9A02BA3FDA3B041DDF7689473BFED5029AB8EA0E516A4C22060D969D5C93CAFA72B3CF2D4596B7A87BD7B8416577FDB787CA9BB2x017J" TargetMode="External"/><Relationship Id="rId9" Type="http://schemas.openxmlformats.org/officeDocument/2006/relationships/hyperlink" Target="consultantplus://offline/ref=354E7E4B9A02BA3FDA3B041DDF7689473BFED5029AB8EA0E516A4C22060D969D5C93CAFA72B3C22C4296B7A87BD7B8416577FDB787CA9BB2x017J" TargetMode="External"/><Relationship Id="rId14" Type="http://schemas.openxmlformats.org/officeDocument/2006/relationships/hyperlink" Target="consultantplus://offline/ref=354E7E4B9A02BA3FDA3B041DDF7689473BFED5029AB8EA0E516A4C22060D969D5C93CAFA72B2CA2F4F96B7A87BD7B8416577FDB787CA9BB2x017J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354E7E4B9A02BA3FDA3B041DDF7689473BFED5029AB8EA0E516A4C22060D969D5C93CAFA72B2CF284496B7A87BD7B8416577FDB787CA9BB2x017J" TargetMode="External"/><Relationship Id="rId13" Type="http://schemas.openxmlformats.org/officeDocument/2006/relationships/hyperlink" Target="consultantplus://offline/ref=354E7E4B9A02BA3FDA3B041DDF7689473BFED5029AB8EA0E516A4C22060D969D5C93CAFA72B2CE274E96B7A87BD7B8416577FDB787CA9BB2x017J" TargetMode="External"/><Relationship Id="rId3" Type="http://schemas.openxmlformats.org/officeDocument/2006/relationships/hyperlink" Target="consultantplus://offline/ref=354E7E4B9A02BA3FDA3B041DDF7689473BFED5029AB8EA0E516A4C22060D969D5C93CAFA72B2C82C4E96B7A87BD7B8416577FDB787CA9BB2x017J" TargetMode="External"/><Relationship Id="rId7" Type="http://schemas.openxmlformats.org/officeDocument/2006/relationships/hyperlink" Target="consultantplus://offline/ref=354E7E4B9A02BA3FDA3B041DDF7689473BFED5029AB8EA0E516A4C22060D969D5C93CAFA72B2CF2A4396B7A87BD7B8416577FDB787CA9BB2x017J" TargetMode="External"/><Relationship Id="rId12" Type="http://schemas.openxmlformats.org/officeDocument/2006/relationships/hyperlink" Target="consultantplus://offline/ref=354E7E4B9A02BA3FDA3B041DDF7689473BFED5029AB8EA0E516A4C22060D969D5C93CAFA72B2C3284496B7A87BD7B8416577FDB787CA9BB2x017J" TargetMode="External"/><Relationship Id="rId2" Type="http://schemas.openxmlformats.org/officeDocument/2006/relationships/hyperlink" Target="consultantplus://offline/ref=354E7E4B9A02BA3FDA3B041DDF7689473BFED5029AB8EA0E516A4C22060D969D5C93CAFA72B2CA274F96B7A87BD7B8416577FDB787CA9BB2x017J" TargetMode="Externa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354E7E4B9A02BA3FDA3B041DDF7689473BFED5029AB8EA0E516A4C22060D969D5C93CAFA72B2CF2C4F96B7A87BD7B8416577FDB787CA9BB2x017J" TargetMode="External"/><Relationship Id="rId11" Type="http://schemas.openxmlformats.org/officeDocument/2006/relationships/hyperlink" Target="consultantplus://offline/ref=354E7E4B9A02BA3FDA3B041DDF7689473BFED5029AB8EA0E516A4C22060D969D5C93CAFA72B2CE2B4296B7A87BD7B8416577FDB787CA9BB2x017J" TargetMode="External"/><Relationship Id="rId5" Type="http://schemas.openxmlformats.org/officeDocument/2006/relationships/hyperlink" Target="consultantplus://offline/ref=354E7E4B9A02BA3FDA3B041DDF7689473BFED5029AB8EA0E516A4C22060D969D5C93CAFA72B2CF2E4E96B7A87BD7B8416577FDB787CA9BB2x017J" TargetMode="External"/><Relationship Id="rId15" Type="http://schemas.openxmlformats.org/officeDocument/2006/relationships/image" Target="../media/image7.png"/><Relationship Id="rId10" Type="http://schemas.openxmlformats.org/officeDocument/2006/relationships/hyperlink" Target="consultantplus://offline/ref=354E7E4B9A02BA3FDA3B041DDF7689473BFED5029AB8EA0E516A4C22060D969D5C93CAFA72B2CE2D4396B7A87BD7B8416577FDB787CA9BB2x017J" TargetMode="External"/><Relationship Id="rId4" Type="http://schemas.openxmlformats.org/officeDocument/2006/relationships/hyperlink" Target="consultantplus://offline/ref=354E7E4B9A02BA3FDA3B041DDF7689473BFED5029AB8EA0E516A4C22060D969D5C93CAFA72B2C8264796B7A87BD7B8416577FDB787CA9BB2x017J" TargetMode="External"/><Relationship Id="rId9" Type="http://schemas.openxmlformats.org/officeDocument/2006/relationships/hyperlink" Target="consultantplus://offline/ref=354E7E4B9A02BA3FDA3B041DDF7689473BFED5029AB8EA0E516A4C22060D969D5C93CAFA72B2CE2E4096B7A87BD7B8416577FDB787CA9BB2x017J" TargetMode="External"/><Relationship Id="rId14" Type="http://schemas.openxmlformats.org/officeDocument/2006/relationships/hyperlink" Target="consultantplus://offline/ref=354E7E4B9A02BA3FDA3B041DDF7689473BFED5029AB8EA0E516A4C22060D969D5C93CAFA72B2C3294696B7A87BD7B8416577FDB787CA9BB2x017J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pmsp.ru/bankam/programma_stimuli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404664"/>
            <a:ext cx="4320480" cy="2232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212976"/>
            <a:ext cx="6172200" cy="248971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РАСШИРЕННЫЙ ПАКЕТ МЕР ПОДДЕРЖКИ СУБЪЕКТОВ МАЛОГО И СРЕДНЕГО ПРЕДПРИНИМАТЕЛЬСТВА</a:t>
            </a:r>
            <a:endParaRPr lang="ru-RU" sz="2400" dirty="0"/>
          </a:p>
        </p:txBody>
      </p:sp>
      <p:pic>
        <p:nvPicPr>
          <p:cNvPr id="1026" name="Picture 2" descr="C:\Users\Минэкономразвития РА\Desktop\мои\b10e2e96e6fdb4997f63625d57689fd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5"/>
          <a:stretch/>
        </p:blipFill>
        <p:spPr bwMode="auto">
          <a:xfrm>
            <a:off x="4572000" y="332656"/>
            <a:ext cx="43204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22028"/>
            <a:ext cx="1368152" cy="137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22028"/>
            <a:ext cx="1351781" cy="134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8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5222425" cy="850106"/>
          </a:xfrm>
        </p:spPr>
        <p:txBody>
          <a:bodyPr>
            <a:normAutofit fontScale="90000"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отраслей деятельности субъектов МСП для кредитования по программе Корпорации МСП и Банка России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ПСК Антикризисная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Приложения № 3 к Постановлению Правительства РФ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07.09.2021 № 1513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85529111"/>
              </p:ext>
            </p:extLst>
          </p:nvPr>
        </p:nvGraphicFramePr>
        <p:xfrm>
          <a:off x="511614" y="1317333"/>
          <a:ext cx="7776864" cy="535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881">
                  <a:extLst>
                    <a:ext uri="{9D8B030D-6E8A-4147-A177-3AD203B41FA5}">
                      <a16:colId xmlns:a16="http://schemas.microsoft.com/office/drawing/2014/main" val="2325434383"/>
                    </a:ext>
                  </a:extLst>
                </a:gridCol>
              </a:tblGrid>
              <a:tr h="283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Сфера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 ОКВЭД 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8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демонстрации кинофильмов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59.14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творческая, деятельность в области искусства и организации развлечений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музеев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91.02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7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зоопарков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91.04.1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санаторно-курортных организаций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86.90.4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спорта, отдыха и развлечений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туристических агентств и прочих организаций, предоставляющих услуги в сфере туризма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79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предоставлению мест для временного проживания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55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предоставлению продуктов питания и напитков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56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организации конференций и выставок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82.3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179732748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прочего сухопутного пассажирского транспорта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49.3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74363044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автомобильного грузового транспорта и услуги по перевозкам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49.4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411952201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внутреннего водного пассажирского транспорта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4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50.3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8907450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автовокзалов и автостанций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5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52.21.21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93323630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дополнительное детей и взрослых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6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85.41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742993917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услуг по дневному уходу за детьми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7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88.91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927326446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компьютеров, предметов личного потребления и хозяйственно-бытового назначения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8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9081624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Стоматологическая практика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9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86.23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168070698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9542"/>
            <a:ext cx="1221234" cy="7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7271"/>
            <a:ext cx="576134" cy="57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80166" y="908720"/>
            <a:ext cx="28083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Льготное кредитование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7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5222425" cy="850106"/>
          </a:xfrm>
        </p:spPr>
        <p:txBody>
          <a:bodyPr>
            <a:normAutofit fontScale="90000"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отраслей деятельности субъектов МСП для кредитования по программе Корпорации МСП и Банка России «ПСК Антикризисная» </a:t>
            </a:r>
            <a:b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 Приложения № 3 к Постановлению Правительства РФ </a:t>
            </a:r>
            <a:b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07.09.2021 № 1513)</a:t>
            </a:r>
            <a:b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84588047"/>
              </p:ext>
            </p:extLst>
          </p:nvPr>
        </p:nvGraphicFramePr>
        <p:xfrm>
          <a:off x="545223" y="1209747"/>
          <a:ext cx="7776864" cy="3255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881">
                  <a:extLst>
                    <a:ext uri="{9D8B030D-6E8A-4147-A177-3AD203B41FA5}">
                      <a16:colId xmlns:a16="http://schemas.microsoft.com/office/drawing/2014/main" val="2325434383"/>
                    </a:ext>
                  </a:extLst>
                </a:gridCol>
              </a:tblGrid>
              <a:tr h="283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Сфера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 ОКВЭД 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83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розничная прочая в неспециализированных магазинах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47.19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розничная информационным и коммуникационным оборудованием в специализированных магазинах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47.4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розничная прочими бытовыми изделиями в специализированных магазинах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47.5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7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розничная товарами культурно-развлекательного назначения в специализированных магазинах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47.6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розничная прочими товарами в специализированных магазинах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47.7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розничная в нестационарных торговых объектах и на рынках текстилем, одеждой и обувью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47.82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розничная в нестационарных торговых объектах и на рынках прочими товарами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47.89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Стирка и химическая чистка текстильных и меховых изделий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96.01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услуг парикмахерскими и салонами красоты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96.02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физкультурно-оздоровительная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96.04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179732748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9542"/>
            <a:ext cx="1221234" cy="7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59" y="179542"/>
            <a:ext cx="576134" cy="57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80166" y="908720"/>
            <a:ext cx="28083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Льготное кредитование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26187" y="4465242"/>
            <a:ext cx="7862237" cy="220411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i="1" dirty="0" smtClean="0"/>
              <a:t>Контактные телефоны банков (</a:t>
            </a:r>
            <a:r>
              <a:rPr lang="ru-RU" sz="1400" b="1" i="1" dirty="0"/>
              <a:t>на территории Республики Алтай</a:t>
            </a:r>
            <a:r>
              <a:rPr lang="ru-RU" sz="1400" b="1" i="1" dirty="0" smtClean="0"/>
              <a:t>),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i="1" dirty="0" smtClean="0"/>
              <a:t>уполномоченных на кредитование по программам Корпорации МСП: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/>
              <a:t>ПАО </a:t>
            </a:r>
            <a:r>
              <a:rPr lang="ru-RU" sz="1400" b="1" dirty="0"/>
              <a:t>Сбербанк </a:t>
            </a:r>
            <a:r>
              <a:rPr lang="ru-RU" sz="1400" b="1" dirty="0" smtClean="0"/>
              <a:t>- (</a:t>
            </a:r>
            <a:r>
              <a:rPr lang="ru-RU" sz="1400" b="1" dirty="0"/>
              <a:t>388-22) 9-33-64 </a:t>
            </a:r>
            <a:endParaRPr lang="ru-RU" sz="14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/>
              <a:t>Банк </a:t>
            </a:r>
            <a:r>
              <a:rPr lang="ru-RU" sz="1400" b="1" dirty="0"/>
              <a:t>ВТБ - 388-22) </a:t>
            </a:r>
            <a:r>
              <a:rPr lang="ru-RU" sz="1400" b="1" dirty="0" smtClean="0"/>
              <a:t>24-00-1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/>
              <a:t>АО </a:t>
            </a:r>
            <a:r>
              <a:rPr lang="ru-RU" sz="1400" b="1" dirty="0"/>
              <a:t>«</a:t>
            </a:r>
            <a:r>
              <a:rPr lang="ru-RU" sz="1400" b="1" dirty="0" err="1"/>
              <a:t>Россельхозбанк</a:t>
            </a:r>
            <a:r>
              <a:rPr lang="ru-RU" sz="1400" b="1" dirty="0"/>
              <a:t>» </a:t>
            </a:r>
            <a:r>
              <a:rPr lang="ru-RU" sz="1400" b="1" dirty="0" smtClean="0"/>
              <a:t>- (</a:t>
            </a:r>
            <a:r>
              <a:rPr lang="ru-RU" sz="1400" b="1" dirty="0"/>
              <a:t>388-22) 4-74-37 </a:t>
            </a:r>
            <a:endParaRPr lang="ru-RU" sz="14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/>
              <a:t>ПАО </a:t>
            </a:r>
            <a:r>
              <a:rPr lang="ru-RU" sz="1400" b="1" dirty="0"/>
              <a:t>«</a:t>
            </a:r>
            <a:r>
              <a:rPr lang="ru-RU" sz="1400" b="1" dirty="0" err="1" smtClean="0"/>
              <a:t>Совкомбанк</a:t>
            </a:r>
            <a:r>
              <a:rPr lang="ru-RU" sz="1400" b="1" dirty="0" smtClean="0"/>
              <a:t>» </a:t>
            </a:r>
            <a:r>
              <a:rPr lang="ru-RU" sz="1400" b="1" dirty="0"/>
              <a:t>- 8-913-096-84-08</a:t>
            </a:r>
            <a:endParaRPr lang="ru-RU" sz="14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/>
              <a:t>ОО </a:t>
            </a:r>
            <a:r>
              <a:rPr lang="ru-RU" sz="1400" b="1" dirty="0"/>
              <a:t>КБ «</a:t>
            </a:r>
            <a:r>
              <a:rPr lang="ru-RU" sz="1400" b="1" dirty="0" err="1"/>
              <a:t>Алтайкапиталбанк</a:t>
            </a:r>
            <a:r>
              <a:rPr lang="ru-RU" sz="1400" b="1" dirty="0" smtClean="0"/>
              <a:t>»</a:t>
            </a:r>
            <a:r>
              <a:rPr lang="ru-RU" sz="1400" b="1" dirty="0"/>
              <a:t> </a:t>
            </a:r>
            <a:r>
              <a:rPr lang="ru-RU" sz="1400" b="1" dirty="0" smtClean="0"/>
              <a:t>- тел</a:t>
            </a:r>
            <a:r>
              <a:rPr lang="ru-RU" sz="1400" b="1" dirty="0"/>
              <a:t>. (385-2) 63-62-14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400" b="1" dirty="0"/>
              <a:t>Банк Зенит </a:t>
            </a:r>
            <a:r>
              <a:rPr lang="ru-RU" sz="1400" b="1" dirty="0" smtClean="0"/>
              <a:t>- (388-22</a:t>
            </a:r>
            <a:r>
              <a:rPr lang="ru-RU" sz="1400" b="1" dirty="0"/>
              <a:t>) 2-44-07</a:t>
            </a:r>
            <a:endParaRPr lang="ru-RU" sz="14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/>
              <a:t>МСП-Банк - </a:t>
            </a:r>
            <a:r>
              <a:rPr lang="ru-RU" sz="1400" b="1" dirty="0"/>
              <a:t>Региональный </a:t>
            </a:r>
            <a:r>
              <a:rPr lang="ru-RU" sz="1400" b="1" dirty="0" smtClean="0"/>
              <a:t>директор в Новосибирске 8-913-915-66-75</a:t>
            </a:r>
            <a:endParaRPr lang="ru-RU" sz="1400" b="1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Font typeface="Wingdings"/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85010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ГОСПОДДЕРЖКИ ДЛЯ МАЛОГО 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БИЗНЕСА,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РАЗРАБАТЫВАЕМЫЕ НА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 УРОВНЕ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2908"/>
            <a:ext cx="1368152" cy="96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25" y="206122"/>
            <a:ext cx="640570" cy="64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03" y="867203"/>
            <a:ext cx="1395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1361222"/>
            <a:ext cx="8219256" cy="10994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Правительство РФ </a:t>
            </a:r>
            <a:r>
              <a:rPr lang="ru-RU" sz="1400" b="1" dirty="0" smtClean="0">
                <a:solidFill>
                  <a:schemeClr val="tx1"/>
                </a:solidFill>
              </a:rPr>
              <a:t>9 марта 2022 года одобрило </a:t>
            </a:r>
            <a:r>
              <a:rPr lang="ru-RU" sz="1400" b="1" dirty="0">
                <a:solidFill>
                  <a:schemeClr val="tx1"/>
                </a:solidFill>
              </a:rPr>
              <a:t>ряд законопроектов Минфина России о внесении изменений в налоговое законодательство, которыми предусмотрены дополнительные меры поддержки </a:t>
            </a:r>
            <a:r>
              <a:rPr lang="ru-RU" sz="1400" b="1" dirty="0" smtClean="0">
                <a:solidFill>
                  <a:schemeClr val="tx1"/>
                </a:solidFill>
              </a:rPr>
              <a:t>бизнеса </a:t>
            </a:r>
            <a:r>
              <a:rPr lang="ru-RU" sz="1400" b="1" dirty="0">
                <a:solidFill>
                  <a:schemeClr val="tx1"/>
                </a:solidFill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</a:rPr>
              <a:t>условиях внешних </a:t>
            </a:r>
            <a:r>
              <a:rPr lang="ru-RU" sz="1400" b="1" dirty="0">
                <a:solidFill>
                  <a:schemeClr val="tx1"/>
                </a:solidFill>
              </a:rPr>
              <a:t>ограничений.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Среди </a:t>
            </a:r>
            <a:r>
              <a:rPr lang="ru-RU" sz="1400" b="1" dirty="0">
                <a:solidFill>
                  <a:schemeClr val="tx1"/>
                </a:solidFill>
              </a:rPr>
              <a:t>которых </a:t>
            </a:r>
            <a:r>
              <a:rPr lang="ru-RU" sz="1400" b="1" dirty="0" smtClean="0">
                <a:solidFill>
                  <a:schemeClr val="tx1"/>
                </a:solidFill>
              </a:rPr>
              <a:t>стимулирования </a:t>
            </a:r>
            <a:r>
              <a:rPr lang="ru-RU" sz="1400" b="1" dirty="0">
                <a:solidFill>
                  <a:schemeClr val="tx1"/>
                </a:solidFill>
              </a:rPr>
              <a:t>отдельных отраслей экономики, </a:t>
            </a:r>
            <a:r>
              <a:rPr lang="ru-RU" sz="1400" b="1" dirty="0" smtClean="0">
                <a:solidFill>
                  <a:schemeClr val="tx1"/>
                </a:solidFill>
              </a:rPr>
              <a:t>в частности </a:t>
            </a:r>
            <a:r>
              <a:rPr lang="ru-RU" sz="1400" b="1" dirty="0">
                <a:solidFill>
                  <a:schemeClr val="tx1"/>
                </a:solidFill>
              </a:rPr>
              <a:t>гостиничного бизнеса и IT-отрасли и </a:t>
            </a:r>
            <a:r>
              <a:rPr lang="ru-RU" sz="1400" b="1" dirty="0" smtClean="0">
                <a:solidFill>
                  <a:schemeClr val="tx1"/>
                </a:solidFill>
              </a:rPr>
              <a:t>других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6" y="2745562"/>
            <a:ext cx="8219257" cy="39237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Для </a:t>
            </a:r>
            <a:r>
              <a:rPr lang="ru-RU" sz="1300" dirty="0">
                <a:solidFill>
                  <a:schemeClr val="tx1"/>
                </a:solidFill>
              </a:rPr>
              <a:t>всех налогоплательщиков </a:t>
            </a:r>
            <a:r>
              <a:rPr lang="ru-RU" sz="1300" dirty="0" smtClean="0">
                <a:solidFill>
                  <a:schemeClr val="tx1"/>
                </a:solidFill>
              </a:rPr>
              <a:t>установлен запрет </a:t>
            </a:r>
            <a:r>
              <a:rPr lang="ru-RU" sz="1300" dirty="0">
                <a:solidFill>
                  <a:schemeClr val="tx1"/>
                </a:solidFill>
              </a:rPr>
              <a:t>на блокировку счетов до 1 </a:t>
            </a:r>
            <a:r>
              <a:rPr lang="ru-RU" sz="1300" dirty="0" smtClean="0">
                <a:solidFill>
                  <a:schemeClr val="tx1"/>
                </a:solidFill>
              </a:rPr>
              <a:t>июня 2022 года;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Для </a:t>
            </a:r>
            <a:r>
              <a:rPr lang="ru-RU" sz="1300" dirty="0">
                <a:solidFill>
                  <a:schemeClr val="tx1"/>
                </a:solidFill>
              </a:rPr>
              <a:t>организаций IT-отрасли на 2022-2024 годы устанавливается ставка </a:t>
            </a:r>
            <a:r>
              <a:rPr lang="ru-RU" sz="1300" dirty="0" smtClean="0">
                <a:solidFill>
                  <a:schemeClr val="tx1"/>
                </a:solidFill>
              </a:rPr>
              <a:t>налога на </a:t>
            </a:r>
            <a:r>
              <a:rPr lang="ru-RU" sz="1300" dirty="0">
                <a:solidFill>
                  <a:schemeClr val="tx1"/>
                </a:solidFill>
              </a:rPr>
              <a:t>прибыль организаций в размере 0</a:t>
            </a:r>
            <a:r>
              <a:rPr lang="ru-RU" sz="1300" dirty="0" smtClean="0">
                <a:solidFill>
                  <a:schemeClr val="tx1"/>
                </a:solidFill>
              </a:rPr>
              <a:t>%;</a:t>
            </a:r>
            <a:endParaRPr lang="ru-RU" sz="1300" dirty="0">
              <a:solidFill>
                <a:schemeClr val="tx1"/>
              </a:solidFill>
            </a:endParaRP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В </a:t>
            </a:r>
            <a:r>
              <a:rPr lang="ru-RU" sz="1300" dirty="0">
                <a:solidFill>
                  <a:schemeClr val="tx1"/>
                </a:solidFill>
              </a:rPr>
              <a:t>рамках поддержки туриндустрии и гостиничного бизнеса сроком на 5 </a:t>
            </a:r>
            <a:r>
              <a:rPr lang="ru-RU" sz="1300" dirty="0" smtClean="0">
                <a:solidFill>
                  <a:schemeClr val="tx1"/>
                </a:solidFill>
              </a:rPr>
              <a:t>лет устанавливается </a:t>
            </a:r>
            <a:r>
              <a:rPr lang="ru-RU" sz="1300" dirty="0">
                <a:solidFill>
                  <a:schemeClr val="tx1"/>
                </a:solidFill>
              </a:rPr>
              <a:t>ставка 0% по НДС на услуги по предоставлению мест для </a:t>
            </a:r>
            <a:r>
              <a:rPr lang="ru-RU" sz="1300" dirty="0" smtClean="0">
                <a:solidFill>
                  <a:schemeClr val="tx1"/>
                </a:solidFill>
              </a:rPr>
              <a:t>временного проживания </a:t>
            </a:r>
            <a:r>
              <a:rPr lang="ru-RU" sz="1300" dirty="0">
                <a:solidFill>
                  <a:schemeClr val="tx1"/>
                </a:solidFill>
              </a:rPr>
              <a:t>в гостиницах и иных средствах </a:t>
            </a:r>
            <a:r>
              <a:rPr lang="ru-RU" sz="1300" dirty="0" smtClean="0">
                <a:solidFill>
                  <a:schemeClr val="tx1"/>
                </a:solidFill>
              </a:rPr>
              <a:t>размещения;</a:t>
            </a:r>
            <a:endParaRPr lang="ru-RU" sz="1300" dirty="0">
              <a:solidFill>
                <a:schemeClr val="tx1"/>
              </a:solidFill>
            </a:endParaRP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Также </a:t>
            </a:r>
            <a:r>
              <a:rPr lang="ru-RU" sz="1300" dirty="0">
                <a:solidFill>
                  <a:schemeClr val="tx1"/>
                </a:solidFill>
              </a:rPr>
              <a:t>на 20 последовательных налоговых периодов устанавливается </a:t>
            </a:r>
            <a:r>
              <a:rPr lang="ru-RU" sz="1300" dirty="0" smtClean="0">
                <a:solidFill>
                  <a:schemeClr val="tx1"/>
                </a:solidFill>
              </a:rPr>
              <a:t>нулевая ставка </a:t>
            </a:r>
            <a:r>
              <a:rPr lang="ru-RU" sz="1300" dirty="0">
                <a:solidFill>
                  <a:schemeClr val="tx1"/>
                </a:solidFill>
              </a:rPr>
              <a:t>НДС на услуги по предоставлению в аренду и пользованию, </a:t>
            </a:r>
            <a:r>
              <a:rPr lang="ru-RU" sz="1300" dirty="0" smtClean="0">
                <a:solidFill>
                  <a:schemeClr val="tx1"/>
                </a:solidFill>
              </a:rPr>
              <a:t>объектов туристской </a:t>
            </a:r>
            <a:r>
              <a:rPr lang="ru-RU" sz="1300" dirty="0">
                <a:solidFill>
                  <a:schemeClr val="tx1"/>
                </a:solidFill>
              </a:rPr>
              <a:t>индустрии, введенного в эксплуатацию после 1 января 2022 года </a:t>
            </a:r>
            <a:r>
              <a:rPr lang="ru-RU" sz="1300" dirty="0" smtClean="0">
                <a:solidFill>
                  <a:schemeClr val="tx1"/>
                </a:solidFill>
              </a:rPr>
              <a:t>и включенного </a:t>
            </a:r>
            <a:r>
              <a:rPr lang="ru-RU" sz="1300" dirty="0">
                <a:solidFill>
                  <a:schemeClr val="tx1"/>
                </a:solidFill>
              </a:rPr>
              <a:t>в соответствующий </a:t>
            </a:r>
            <a:r>
              <a:rPr lang="ru-RU" sz="1300" dirty="0" smtClean="0">
                <a:solidFill>
                  <a:schemeClr val="tx1"/>
                </a:solidFill>
              </a:rPr>
              <a:t>реестр;</a:t>
            </a:r>
            <a:endParaRPr lang="ru-RU" sz="1300" dirty="0">
              <a:solidFill>
                <a:schemeClr val="tx1"/>
              </a:solidFill>
            </a:endParaRP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Для </a:t>
            </a:r>
            <a:r>
              <a:rPr lang="ru-RU" sz="1300" dirty="0">
                <a:solidFill>
                  <a:schemeClr val="tx1"/>
                </a:solidFill>
              </a:rPr>
              <a:t>организаций предусматривается отказ от применения в 2022 и 2023 </a:t>
            </a:r>
            <a:r>
              <a:rPr lang="ru-RU" sz="1300" dirty="0" smtClean="0">
                <a:solidFill>
                  <a:schemeClr val="tx1"/>
                </a:solidFill>
              </a:rPr>
              <a:t>годах нормы </a:t>
            </a:r>
            <a:r>
              <a:rPr lang="ru-RU" sz="1300" dirty="0">
                <a:solidFill>
                  <a:schemeClr val="tx1"/>
                </a:solidFill>
              </a:rPr>
              <a:t>о повышенном размере пени при просрочке исполнения обязанности по </a:t>
            </a:r>
            <a:r>
              <a:rPr lang="ru-RU" sz="1300" dirty="0" smtClean="0">
                <a:solidFill>
                  <a:schemeClr val="tx1"/>
                </a:solidFill>
              </a:rPr>
              <a:t>уплате налога;</a:t>
            </a:r>
            <a:endParaRPr lang="ru-RU" sz="1300" dirty="0">
              <a:solidFill>
                <a:schemeClr val="tx1"/>
              </a:solidFill>
            </a:endParaRP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Предоставляется </a:t>
            </a:r>
            <a:r>
              <a:rPr lang="ru-RU" sz="1300" dirty="0">
                <a:solidFill>
                  <a:schemeClr val="tx1"/>
                </a:solidFill>
              </a:rPr>
              <a:t>право перейти на уплату ежемесячных авансов по налогу </a:t>
            </a:r>
            <a:r>
              <a:rPr lang="ru-RU" sz="1300" dirty="0" smtClean="0">
                <a:solidFill>
                  <a:schemeClr val="tx1"/>
                </a:solidFill>
              </a:rPr>
              <a:t>на прибыль </a:t>
            </a:r>
            <a:r>
              <a:rPr lang="ru-RU" sz="1300" dirty="0">
                <a:solidFill>
                  <a:schemeClr val="tx1"/>
                </a:solidFill>
              </a:rPr>
              <a:t>организаций исходя из фактической прибыли;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По </a:t>
            </a:r>
            <a:r>
              <a:rPr lang="ru-RU" sz="1300" dirty="0">
                <a:solidFill>
                  <a:schemeClr val="tx1"/>
                </a:solidFill>
              </a:rPr>
              <a:t>налогу на имущество организаций для расчета налоговых обязательств </a:t>
            </a:r>
            <a:r>
              <a:rPr lang="ru-RU" sz="1300" dirty="0" smtClean="0">
                <a:solidFill>
                  <a:schemeClr val="tx1"/>
                </a:solidFill>
              </a:rPr>
              <a:t>в 2023 </a:t>
            </a:r>
            <a:r>
              <a:rPr lang="ru-RU" sz="1300" dirty="0">
                <a:solidFill>
                  <a:schemeClr val="tx1"/>
                </a:solidFill>
              </a:rPr>
              <a:t>году кадастровая стоимость объектов недвижимости будет зафиксирована </a:t>
            </a:r>
            <a:r>
              <a:rPr lang="ru-RU" sz="1300" dirty="0" smtClean="0">
                <a:solidFill>
                  <a:schemeClr val="tx1"/>
                </a:solidFill>
              </a:rPr>
              <a:t>на уровне </a:t>
            </a:r>
            <a:r>
              <a:rPr lang="ru-RU" sz="1300" dirty="0">
                <a:solidFill>
                  <a:schemeClr val="tx1"/>
                </a:solidFill>
              </a:rPr>
              <a:t>1 января 2022 года.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51665" y="2476574"/>
            <a:ext cx="1362980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85010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ГОСПОДДЕРЖКИ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МАЛОГО И СРЕДНЕГО БИЗНЕСА,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РАЗРАБАТЫВАЕМЫЕ НА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 УРОВНЕ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0583"/>
            <a:ext cx="1368152" cy="96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890" y="328148"/>
            <a:ext cx="700596" cy="70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1644468"/>
            <a:ext cx="8219256" cy="416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Новации в сфере таможенного регулирования и алкогольного рынка: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6879" y="2348880"/>
            <a:ext cx="8219257" cy="43204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исключается </a:t>
            </a:r>
            <a:r>
              <a:rPr lang="ru-RU" sz="1300" dirty="0">
                <a:solidFill>
                  <a:schemeClr val="tx1"/>
                </a:solidFill>
              </a:rPr>
              <a:t>необходимость предоставлять обеспечение </a:t>
            </a:r>
            <a:r>
              <a:rPr lang="ru-RU" sz="1300" dirty="0" smtClean="0">
                <a:solidFill>
                  <a:schemeClr val="tx1"/>
                </a:solidFill>
              </a:rPr>
              <a:t>исполнения обязанности </a:t>
            </a:r>
            <a:r>
              <a:rPr lang="ru-RU" sz="1300" dirty="0">
                <a:solidFill>
                  <a:schemeClr val="tx1"/>
                </a:solidFill>
              </a:rPr>
              <a:t>по уплате таможенных пошлин и налогов для участников </a:t>
            </a:r>
            <a:r>
              <a:rPr lang="ru-RU" sz="1300" dirty="0" smtClean="0">
                <a:solidFill>
                  <a:schemeClr val="tx1"/>
                </a:solidFill>
              </a:rPr>
              <a:t>ВЭД, осуществляющих </a:t>
            </a:r>
            <a:r>
              <a:rPr lang="ru-RU" sz="1300" dirty="0">
                <a:solidFill>
                  <a:schemeClr val="tx1"/>
                </a:solidFill>
              </a:rPr>
              <a:t>свою деятельность менее года;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участники </a:t>
            </a:r>
            <a:r>
              <a:rPr lang="ru-RU" sz="1300" dirty="0">
                <a:solidFill>
                  <a:schemeClr val="tx1"/>
                </a:solidFill>
              </a:rPr>
              <a:t>ВЭД, внесшие залог при выпуске товаров, освобождаются от </a:t>
            </a:r>
            <a:r>
              <a:rPr lang="ru-RU" sz="1300" dirty="0" smtClean="0">
                <a:solidFill>
                  <a:schemeClr val="tx1"/>
                </a:solidFill>
              </a:rPr>
              <a:t>уплаты пени </a:t>
            </a:r>
            <a:r>
              <a:rPr lang="ru-RU" sz="1300" dirty="0">
                <a:solidFill>
                  <a:schemeClr val="tx1"/>
                </a:solidFill>
              </a:rPr>
              <a:t>при доначислении таможенным органом платежей по результатам экспертизы;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предлагается </a:t>
            </a:r>
            <a:r>
              <a:rPr lang="ru-RU" sz="1300" dirty="0">
                <a:solidFill>
                  <a:schemeClr val="tx1"/>
                </a:solidFill>
              </a:rPr>
              <a:t>расширить эксперимент по маркировке импортируемого алкоголя</a:t>
            </a:r>
            <a:r>
              <a:rPr lang="ru-RU" sz="1300" dirty="0" smtClean="0">
                <a:solidFill>
                  <a:schemeClr val="tx1"/>
                </a:solidFill>
              </a:rPr>
              <a:t>, запущенный </a:t>
            </a:r>
            <a:r>
              <a:rPr lang="ru-RU" sz="1300" dirty="0">
                <a:solidFill>
                  <a:schemeClr val="tx1"/>
                </a:solidFill>
              </a:rPr>
              <a:t>в Калининграде, предоставив право Правительству </a:t>
            </a:r>
            <a:r>
              <a:rPr lang="ru-RU" sz="1300" dirty="0" smtClean="0">
                <a:solidFill>
                  <a:schemeClr val="tx1"/>
                </a:solidFill>
              </a:rPr>
              <a:t>Российской Федерации </a:t>
            </a:r>
            <a:r>
              <a:rPr lang="ru-RU" sz="1300" dirty="0">
                <a:solidFill>
                  <a:schemeClr val="tx1"/>
                </a:solidFill>
              </a:rPr>
              <a:t>определять территории, на которых проводится такой эксперимент. </a:t>
            </a:r>
            <a:r>
              <a:rPr lang="ru-RU" sz="1300" dirty="0" smtClean="0">
                <a:solidFill>
                  <a:schemeClr val="tx1"/>
                </a:solidFill>
              </a:rPr>
              <a:t>Также предусматривается </a:t>
            </a:r>
            <a:r>
              <a:rPr lang="ru-RU" sz="1300" dirty="0">
                <a:solidFill>
                  <a:schemeClr val="tx1"/>
                </a:solidFill>
              </a:rPr>
              <a:t>продление срока эксперимента до 31 мая 2024 года;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с </a:t>
            </a:r>
            <a:r>
              <a:rPr lang="ru-RU" sz="1300" dirty="0">
                <a:solidFill>
                  <a:schemeClr val="tx1"/>
                </a:solidFill>
              </a:rPr>
              <a:t>девяти до восемнадцати месяцев увеличивается срок нанесения </a:t>
            </a:r>
            <a:r>
              <a:rPr lang="ru-RU" sz="1300" dirty="0" smtClean="0">
                <a:solidFill>
                  <a:schemeClr val="tx1"/>
                </a:solidFill>
              </a:rPr>
              <a:t>федеральных специальных </a:t>
            </a:r>
            <a:r>
              <a:rPr lang="ru-RU" sz="1300" dirty="0">
                <a:solidFill>
                  <a:schemeClr val="tx1"/>
                </a:solidFill>
              </a:rPr>
              <a:t>марок и ввоза маркированного алкоголя, такие правила </a:t>
            </a:r>
            <a:r>
              <a:rPr lang="ru-RU" sz="1300" dirty="0" smtClean="0">
                <a:solidFill>
                  <a:schemeClr val="tx1"/>
                </a:solidFill>
              </a:rPr>
              <a:t>будут действовать </a:t>
            </a:r>
            <a:r>
              <a:rPr lang="ru-RU" sz="1300" dirty="0">
                <a:solidFill>
                  <a:schemeClr val="tx1"/>
                </a:solidFill>
              </a:rPr>
              <a:t>до 31 мая 2024 года;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до </a:t>
            </a:r>
            <a:r>
              <a:rPr lang="ru-RU" sz="1300" dirty="0">
                <a:solidFill>
                  <a:schemeClr val="tx1"/>
                </a:solidFill>
              </a:rPr>
              <a:t>31 декабря 2023 года отменяется требование об отсутствии </a:t>
            </a:r>
            <a:r>
              <a:rPr lang="ru-RU" sz="1300" dirty="0" smtClean="0">
                <a:solidFill>
                  <a:schemeClr val="tx1"/>
                </a:solidFill>
              </a:rPr>
              <a:t>задолженности по </a:t>
            </a:r>
            <a:r>
              <a:rPr lang="ru-RU" sz="1300" dirty="0">
                <a:solidFill>
                  <a:schemeClr val="tx1"/>
                </a:solidFill>
              </a:rPr>
              <a:t>налоговым, таможенным и другим обязательным платежам для </a:t>
            </a:r>
            <a:r>
              <a:rPr lang="ru-RU" sz="1300" dirty="0" smtClean="0">
                <a:solidFill>
                  <a:schemeClr val="tx1"/>
                </a:solidFill>
              </a:rPr>
              <a:t>выдачи федеральных </a:t>
            </a:r>
            <a:r>
              <a:rPr lang="ru-RU" sz="1300" dirty="0">
                <a:solidFill>
                  <a:schemeClr val="tx1"/>
                </a:solidFill>
              </a:rPr>
              <a:t>специальных марок.</a:t>
            </a:r>
          </a:p>
          <a:p>
            <a:pPr algn="just">
              <a:spcBef>
                <a:spcPts val="600"/>
              </a:spcBef>
            </a:pPr>
            <a:r>
              <a:rPr lang="ru-RU" sz="1300" u="sng" dirty="0">
                <a:solidFill>
                  <a:schemeClr val="tx1"/>
                </a:solidFill>
              </a:rPr>
              <a:t>Также Правительство Российской Федерации наделяется рядом полномочий: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определять </a:t>
            </a:r>
            <a:r>
              <a:rPr lang="ru-RU" sz="1300" dirty="0">
                <a:solidFill>
                  <a:schemeClr val="tx1"/>
                </a:solidFill>
              </a:rPr>
              <a:t>случаи и условия предоставления отсрочек и рассрочек по </a:t>
            </a:r>
            <a:r>
              <a:rPr lang="ru-RU" sz="1300" dirty="0" smtClean="0">
                <a:solidFill>
                  <a:schemeClr val="tx1"/>
                </a:solidFill>
              </a:rPr>
              <a:t>уплате таможенных </a:t>
            </a:r>
            <a:r>
              <a:rPr lang="ru-RU" sz="1300" dirty="0">
                <a:solidFill>
                  <a:schemeClr val="tx1"/>
                </a:solidFill>
              </a:rPr>
              <a:t>платежей;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устанавливать </a:t>
            </a:r>
            <a:r>
              <a:rPr lang="ru-RU" sz="1300" dirty="0">
                <a:solidFill>
                  <a:schemeClr val="tx1"/>
                </a:solidFill>
              </a:rPr>
              <a:t>случаи, когда декларантом товаров, помещаемых </a:t>
            </a:r>
            <a:r>
              <a:rPr lang="ru-RU" sz="1300" dirty="0" smtClean="0">
                <a:solidFill>
                  <a:schemeClr val="tx1"/>
                </a:solidFill>
              </a:rPr>
              <a:t>под таможенную </a:t>
            </a:r>
            <a:r>
              <a:rPr lang="ru-RU" sz="1300" dirty="0">
                <a:solidFill>
                  <a:schemeClr val="tx1"/>
                </a:solidFill>
              </a:rPr>
              <a:t>процедуру свободного склада, может выступать не владелец </a:t>
            </a:r>
            <a:r>
              <a:rPr lang="ru-RU" sz="1300" dirty="0" smtClean="0">
                <a:solidFill>
                  <a:schemeClr val="tx1"/>
                </a:solidFill>
              </a:rPr>
              <a:t>свободного склада.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825017" y="2062518"/>
            <a:ext cx="1362980" cy="28636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44493" y="1157063"/>
            <a:ext cx="558320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Таможенное регулирование и алкогольный рынок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8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85010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ГОСПОДДЕРЖКИ ДЛЯ МАЛОГО 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БИЗНЕСА,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ПРИНЯТЫЕ НА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 УРОВНЕ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0583"/>
            <a:ext cx="1368152" cy="96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890" y="328148"/>
            <a:ext cx="700596" cy="70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1644468"/>
            <a:ext cx="8529437" cy="920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chemeClr val="tx1"/>
                </a:solidFill>
              </a:rPr>
              <a:t>Постановлением </a:t>
            </a:r>
            <a:r>
              <a:rPr lang="ru-RU" sz="1450" b="1" dirty="0">
                <a:solidFill>
                  <a:schemeClr val="tx1"/>
                </a:solidFill>
              </a:rPr>
              <a:t>Правительства Российской Федерации от 12 марта 2022г. </a:t>
            </a:r>
            <a:r>
              <a:rPr lang="ru-RU" sz="1450" b="1" dirty="0" smtClean="0">
                <a:solidFill>
                  <a:schemeClr val="tx1"/>
                </a:solidFill>
              </a:rPr>
              <a:t>№ 353 </a:t>
            </a:r>
          </a:p>
          <a:p>
            <a:pPr algn="ctr"/>
            <a:r>
              <a:rPr lang="ru-RU" sz="1450" b="1" dirty="0" smtClean="0">
                <a:solidFill>
                  <a:schemeClr val="tx1"/>
                </a:solidFill>
              </a:rPr>
              <a:t>«</a:t>
            </a:r>
            <a:r>
              <a:rPr lang="ru-RU" sz="1450" b="1" dirty="0">
                <a:solidFill>
                  <a:schemeClr val="tx1"/>
                </a:solidFill>
              </a:rPr>
              <a:t>Об особенностях разрешительной деятельности в Российской Федерации в 2022 году</a:t>
            </a:r>
            <a:r>
              <a:rPr lang="ru-RU" sz="1450" b="1" dirty="0" smtClean="0">
                <a:solidFill>
                  <a:schemeClr val="tx1"/>
                </a:solidFill>
              </a:rPr>
              <a:t>», (вступило в силу с 14 </a:t>
            </a:r>
            <a:r>
              <a:rPr lang="ru-RU" sz="1450" b="1" dirty="0">
                <a:solidFill>
                  <a:schemeClr val="tx1"/>
                </a:solidFill>
              </a:rPr>
              <a:t>марта </a:t>
            </a:r>
            <a:r>
              <a:rPr lang="ru-RU" sz="1450" b="1" dirty="0" smtClean="0">
                <a:solidFill>
                  <a:schemeClr val="tx1"/>
                </a:solidFill>
              </a:rPr>
              <a:t>2022 г.) принят перечень лицензий, </a:t>
            </a:r>
          </a:p>
          <a:p>
            <a:pPr algn="ctr"/>
            <a:r>
              <a:rPr lang="ru-RU" sz="1450" b="1" dirty="0" smtClean="0">
                <a:solidFill>
                  <a:schemeClr val="tx1"/>
                </a:solidFill>
              </a:rPr>
              <a:t>действие которых продлевается на 12 месяцев.</a:t>
            </a:r>
            <a:endParaRPr lang="ru-RU" sz="145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852936"/>
            <a:ext cx="8219257" cy="38884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u="sng" dirty="0">
                <a:solidFill>
                  <a:schemeClr val="tx1"/>
                </a:solidFill>
              </a:rPr>
              <a:t>Лицензии на производство и оборот этилового спирта, алкогольной и спиртосодержащей продукции (в том числе лицензии на розничную продажу алкогольной продукции, лицензии на розничную продажу алкогольной продукции при оказании услуг общественного питания).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</a:rPr>
              <a:t> Лицензии на оказание услуг связи.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</a:rPr>
              <a:t>Лицензии на телевизионное вещание, радиовещание.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Разрешения </a:t>
            </a:r>
            <a:r>
              <a:rPr lang="ru-RU" sz="1200" dirty="0">
                <a:solidFill>
                  <a:schemeClr val="tx1"/>
                </a:solidFill>
              </a:rPr>
              <a:t>на выброс загрязняющих веществ в атмосферный воздух.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</a:rPr>
              <a:t> Аттестация экспертов.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Сертификаты </a:t>
            </a:r>
            <a:r>
              <a:rPr lang="ru-RU" sz="1200" dirty="0">
                <a:solidFill>
                  <a:schemeClr val="tx1"/>
                </a:solidFill>
              </a:rPr>
              <a:t>соответствия аэродромов.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</a:rPr>
              <a:t>Договоры водопользования.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</a:rPr>
              <a:t>Решения о предоставлении водных объектов в пользование.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</a:rPr>
              <a:t>Лицензии на водопользование.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</a:rPr>
              <a:t>Договоры пользования водными объектами.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Разрешения </a:t>
            </a:r>
            <a:r>
              <a:rPr lang="ru-RU" sz="1200" dirty="0">
                <a:solidFill>
                  <a:schemeClr val="tx1"/>
                </a:solidFill>
              </a:rPr>
              <a:t>на осуществление деятельности по перевозке пассажиров и багажа легковым такси.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Государственная </a:t>
            </a:r>
            <a:r>
              <a:rPr lang="ru-RU" sz="1200" dirty="0">
                <a:solidFill>
                  <a:schemeClr val="tx1"/>
                </a:solidFill>
              </a:rPr>
              <a:t>регистрация лекарственных препаратов </a:t>
            </a:r>
            <a:r>
              <a:rPr lang="ru-RU" sz="1200" dirty="0" smtClean="0">
                <a:solidFill>
                  <a:schemeClr val="tx1"/>
                </a:solidFill>
              </a:rPr>
              <a:t>для ветеринарного </a:t>
            </a:r>
            <a:r>
              <a:rPr lang="ru-RU" sz="1200" dirty="0">
                <a:solidFill>
                  <a:schemeClr val="tx1"/>
                </a:solidFill>
              </a:rPr>
              <a:t>применения.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Сертификаты </a:t>
            </a:r>
            <a:r>
              <a:rPr lang="ru-RU" sz="1200" dirty="0">
                <a:solidFill>
                  <a:schemeClr val="tx1"/>
                </a:solidFill>
              </a:rPr>
              <a:t>о происхождении товара </a:t>
            </a:r>
            <a:r>
              <a:rPr lang="ru-RU" sz="1200" dirty="0" smtClean="0">
                <a:solidFill>
                  <a:schemeClr val="tx1"/>
                </a:solidFill>
              </a:rPr>
              <a:t>СТ-1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и другие.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635896" y="2564905"/>
            <a:ext cx="1362980" cy="28803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00191" y="1157063"/>
            <a:ext cx="192750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Лицензии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85010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ГОСПОДДЕРЖКИ ДЛЯ МАЛОГО 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БИЗНЕСА,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ПРИНЯТЫЕ НА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 УРОВНЕ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3294"/>
            <a:ext cx="1224136" cy="86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36" y="464160"/>
            <a:ext cx="537735" cy="53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1644467"/>
            <a:ext cx="8219256" cy="11114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Введен мораторий на большинство плановых проверок субъектов </a:t>
            </a:r>
            <a:r>
              <a:rPr lang="ru-RU" sz="1400" b="1" dirty="0" smtClean="0">
                <a:solidFill>
                  <a:schemeClr val="tx1"/>
                </a:solidFill>
              </a:rPr>
              <a:t>МСП.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 </a:t>
            </a:r>
            <a:r>
              <a:rPr lang="ru-RU" sz="1400" b="1" dirty="0">
                <a:solidFill>
                  <a:schemeClr val="tx1"/>
                </a:solidFill>
              </a:rPr>
              <a:t>заседании Правительства РФ от 2 марта 2022 г. озвучены планы ввести мораторий на проверки не только малых предприятий и ИП, но и средних предприятий.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46493" y="2755913"/>
            <a:ext cx="1362980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124744"/>
            <a:ext cx="3384376" cy="32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Послабления по проверкам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10041"/>
              </p:ext>
            </p:extLst>
          </p:nvPr>
        </p:nvGraphicFramePr>
        <p:xfrm>
          <a:off x="539553" y="3068960"/>
          <a:ext cx="7776864" cy="288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55194934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540167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18554809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Для кого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Мера поддержки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Документ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0878472"/>
                  </a:ext>
                </a:extLst>
              </a:tr>
              <a:tr h="24108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МСП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 от плановых  проверок до конца 2022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(за исключением аккредитованных ИТ-компаний)</a:t>
                      </a: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5 Федерального закона от 08.03.2022 № 46-ФЗ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"О внесении изменений в отдельные законодательные акты Российской Федерации"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272598979"/>
                  </a:ext>
                </a:extLst>
              </a:tr>
              <a:tr h="18157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Аккредитованные ИТ-компании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 от плановых  проверок до конца 2024 года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464748867"/>
                  </a:ext>
                </a:extLst>
              </a:tr>
              <a:tr h="18157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организации и ИП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конца 2022 года отменены плановые и внеплановые проверки (за исключением определенных случаях в рамках санитарно-эпидемиологического контроля (надзора), пожарного надзора, надзора в области промышленной безопасности, а также государственного ветеринарного контроля (надзора).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 РФ от 10.03.2022 № 336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"Об особенностях организации и осуществления государственного контроля (надзора), муниципального контроля"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690853945"/>
                  </a:ext>
                </a:extLst>
              </a:tr>
              <a:tr h="18157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валютных операций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Отмена проверок соблюдения валютного законодательства со стороны ФНС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ФНС </a:t>
                      </a: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https://www.nalog.gov.ru/rn77/news/tax_doc_news/11997805/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63900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0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85010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ГОСПОДДЕРЖКИ ДЛЯ МАЛОГО 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БИЗНЕСА,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РАЗРАБАТЫВАЕМЫЕ НА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 УРОВНЕ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0583"/>
            <a:ext cx="1368152" cy="96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890" y="328148"/>
            <a:ext cx="700596" cy="70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1644468"/>
            <a:ext cx="8219256" cy="75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Для субъектов МСП на </a:t>
            </a:r>
            <a:r>
              <a:rPr lang="ru-RU" sz="1600" b="1" dirty="0">
                <a:solidFill>
                  <a:schemeClr val="tx1"/>
                </a:solidFill>
              </a:rPr>
              <a:t>6 месяцев </a:t>
            </a:r>
            <a:r>
              <a:rPr lang="ru-RU" sz="1600" b="1" dirty="0" smtClean="0">
                <a:solidFill>
                  <a:schemeClr val="tx1"/>
                </a:solidFill>
              </a:rPr>
              <a:t>будет продлена возможность </a:t>
            </a:r>
            <a:r>
              <a:rPr lang="ru-RU" sz="1600" b="1" dirty="0">
                <a:solidFill>
                  <a:schemeClr val="tx1"/>
                </a:solidFill>
              </a:rPr>
              <a:t>получить компенсацию расходов на прием денег через систему быстрых </a:t>
            </a:r>
            <a:r>
              <a:rPr lang="ru-RU" sz="1600" b="1" dirty="0" smtClean="0">
                <a:solidFill>
                  <a:schemeClr val="tx1"/>
                </a:solidFill>
              </a:rPr>
              <a:t>платежей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2780928"/>
            <a:ext cx="8238175" cy="36724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По поручению Президента </a:t>
            </a:r>
            <a:r>
              <a:rPr lang="ru-RU" sz="1600" dirty="0" smtClean="0">
                <a:solidFill>
                  <a:schemeClr val="tx1"/>
                </a:solidFill>
              </a:rPr>
              <a:t>Российской Федерации Правительство </a:t>
            </a:r>
            <a:r>
              <a:rPr lang="ru-RU" sz="1600" dirty="0">
                <a:solidFill>
                  <a:schemeClr val="tx1"/>
                </a:solidFill>
              </a:rPr>
              <a:t>продлит ещё на полгода программу компенсаций малому и среднему бизнесу расходов на использование системы быстрых платежей.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На эти </a:t>
            </a:r>
            <a:r>
              <a:rPr lang="ru-RU" sz="1600" dirty="0">
                <a:solidFill>
                  <a:schemeClr val="tx1"/>
                </a:solidFill>
              </a:rPr>
              <a:t>цели </a:t>
            </a:r>
            <a:r>
              <a:rPr lang="ru-RU" sz="1600" dirty="0" smtClean="0">
                <a:solidFill>
                  <a:schemeClr val="tx1"/>
                </a:solidFill>
              </a:rPr>
              <a:t>выделят 500 </a:t>
            </a:r>
            <a:r>
              <a:rPr lang="ru-RU" sz="1600" dirty="0">
                <a:solidFill>
                  <a:schemeClr val="tx1"/>
                </a:solidFill>
              </a:rPr>
              <a:t>млн рублей.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С </a:t>
            </a:r>
            <a:r>
              <a:rPr lang="ru-RU" sz="1600" dirty="0">
                <a:solidFill>
                  <a:schemeClr val="tx1"/>
                </a:solidFill>
              </a:rPr>
              <a:t>помощью субсидий в полном объёме </a:t>
            </a:r>
            <a:r>
              <a:rPr lang="ru-RU" sz="1600" dirty="0" smtClean="0">
                <a:solidFill>
                  <a:schemeClr val="tx1"/>
                </a:solidFill>
              </a:rPr>
              <a:t>будут возмещены предприятиям </a:t>
            </a:r>
            <a:r>
              <a:rPr lang="ru-RU" sz="1600" dirty="0">
                <a:solidFill>
                  <a:schemeClr val="tx1"/>
                </a:solidFill>
              </a:rPr>
              <a:t>банковские комиссии за все покупки товаров и услуг, которые граждане совершат с января по июнь текущего года через новый платежный сервис Банка России.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Важно</a:t>
            </a:r>
            <a:r>
              <a:rPr lang="ru-RU" sz="1600" dirty="0">
                <a:solidFill>
                  <a:schemeClr val="tx1"/>
                </a:solidFill>
              </a:rPr>
              <a:t>, что отечественная система быстрых платежей – это надёжная и удобная альтернатива традиционным </a:t>
            </a:r>
            <a:r>
              <a:rPr lang="ru-RU" sz="1600" dirty="0" err="1">
                <a:solidFill>
                  <a:schemeClr val="tx1"/>
                </a:solidFill>
              </a:rPr>
              <a:t>эквайринговым</a:t>
            </a:r>
            <a:r>
              <a:rPr lang="ru-RU" sz="1600" dirty="0">
                <a:solidFill>
                  <a:schemeClr val="tx1"/>
                </a:solidFill>
              </a:rPr>
              <a:t> расчётам в магазинах с использованием банковских карт, особенно при сохраняющихся рисках отключения нашей страны от международных платёжных систем.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51666" y="2399520"/>
            <a:ext cx="1362980" cy="38140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60031" y="1157063"/>
            <a:ext cx="336766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быстрых платежей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85010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ГОСПОДДЕРЖКИ ДЛЯ МАЛОГО 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БИЗНЕСА,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ПРИНЯТЫЕ НА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 УРОВНЕ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3294"/>
            <a:ext cx="1224136" cy="86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36" y="464160"/>
            <a:ext cx="537735" cy="53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1531190"/>
            <a:ext cx="8219256" cy="5834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Определены общие </a:t>
            </a:r>
            <a:r>
              <a:rPr lang="ru-RU" sz="1400" b="1" dirty="0">
                <a:solidFill>
                  <a:schemeClr val="tx1"/>
                </a:solidFill>
              </a:rPr>
              <a:t>послабления в сфере закупки товаров, работ, </a:t>
            </a:r>
            <a:r>
              <a:rPr lang="ru-RU" sz="1400" b="1" dirty="0" smtClean="0">
                <a:solidFill>
                  <a:schemeClr val="tx1"/>
                </a:solidFill>
              </a:rPr>
              <a:t>услуг, </a:t>
            </a:r>
            <a:r>
              <a:rPr lang="ru-RU" sz="1400" b="1" dirty="0">
                <a:solidFill>
                  <a:schemeClr val="tx1"/>
                </a:solidFill>
              </a:rPr>
              <a:t>а также лекарств, </a:t>
            </a:r>
            <a:r>
              <a:rPr lang="ru-RU" sz="1400" b="1" dirty="0" smtClean="0">
                <a:solidFill>
                  <a:schemeClr val="tx1"/>
                </a:solidFill>
              </a:rPr>
              <a:t>медицинских изделий по </a:t>
            </a:r>
            <a:r>
              <a:rPr lang="ru-RU" sz="1400" b="1" dirty="0">
                <a:solidFill>
                  <a:schemeClr val="tx1"/>
                </a:solidFill>
              </a:rPr>
              <a:t>Закону </a:t>
            </a:r>
            <a:r>
              <a:rPr lang="ru-RU" sz="1400" b="1" dirty="0" smtClean="0">
                <a:solidFill>
                  <a:schemeClr val="tx1"/>
                </a:solidFill>
              </a:rPr>
              <a:t>№ </a:t>
            </a:r>
            <a:r>
              <a:rPr lang="ru-RU" sz="1400" b="1" dirty="0">
                <a:solidFill>
                  <a:schemeClr val="tx1"/>
                </a:solidFill>
              </a:rPr>
              <a:t>44-ФЗ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51666" y="2133546"/>
            <a:ext cx="1362980" cy="2908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124744"/>
            <a:ext cx="3384376" cy="32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Госзакупки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24227"/>
              </p:ext>
            </p:extLst>
          </p:nvPr>
        </p:nvGraphicFramePr>
        <p:xfrm>
          <a:off x="431377" y="2443348"/>
          <a:ext cx="7885039" cy="4190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296">
                  <a:extLst>
                    <a:ext uri="{9D8B030D-6E8A-4147-A177-3AD203B41FA5}">
                      <a16:colId xmlns:a16="http://schemas.microsoft.com/office/drawing/2014/main" val="55194934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254016702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1185548094"/>
                    </a:ext>
                  </a:extLst>
                </a:gridCol>
              </a:tblGrid>
              <a:tr h="319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Для кого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Мера поддержки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Документ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0878472"/>
                  </a:ext>
                </a:extLst>
              </a:tr>
              <a:tr h="24108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участники закупок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менять существенные условия контракта, который заключили до 1 января 2023 года, если из-за непредвиденных обстоятельств его нельзя исполнить. Для этого нужны согласие заказчика, а также решение правительства, высшего исполнительного органа региона или местной администрации при наличии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обоснований и причинно-следственной связи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8 Федерального закона от 08.03.2022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46-ФЗ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"О внесении изменений в отдельные законодательные акты Российской Федерации"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272598979"/>
                  </a:ext>
                </a:extLst>
              </a:tr>
              <a:tr h="445770">
                <a:tc rowSpan="2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и участники медицинских закупок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2-х лет заказчики в ряде случаев смогут приобретать лекарства, медицинские изделия и расходные материалы у единственного поставщика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8 Федерального закона от 08.03.2022 № 46-ФЗ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"О внесении изменений в отдельные законодательные акты Российской Федерации"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464748867"/>
                  </a:ext>
                </a:extLst>
              </a:tr>
              <a:tr h="181574">
                <a:tc vMerge="1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Закупить медоборудование, расходные материалы к нему и технические средства для инвалидов можно электронным запросом котировок, если НМЦК не более 50 млн руб. с учетом исключений и ограничений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 РФ от 06.03.2022 № 297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"Об установлении размера начальной (максимальной) цены контракта и годового объема закупок в целях закупки отдельных наименований медицинских изделий путем проведения электронного запроса котировок"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690853945"/>
                  </a:ext>
                </a:extLst>
              </a:tr>
              <a:tr h="18157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закупок ИТ-решений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Упрощают закупки критически важных отечественных разработок в ИТ-области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от 02.03.2022 № 83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"О мерах по обеспечению ускоренного развития отрасли информационных технологий в Российской Федерации"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63900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3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778098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ГОСПОДДЕРЖКИ ДЛЯ МАЛОГО И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БИЗНЕСА,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НА РЕГИОНАЛЬНОМ УРОВНЕ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29" y="122023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8" y="191258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88025" y="960433"/>
            <a:ext cx="2985718" cy="3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Региональная поддержка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475904"/>
            <a:ext cx="8495396" cy="866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chemeClr val="tx1"/>
                </a:solidFill>
              </a:rPr>
              <a:t>Продолжается поддержка субъектов МСП и самозанятых граждан в Республике Алтай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(</a:t>
            </a:r>
            <a:r>
              <a:rPr lang="ru-RU" sz="1400" b="1" dirty="0">
                <a:solidFill>
                  <a:schemeClr val="tx1"/>
                </a:solidFill>
              </a:rPr>
              <a:t>в соответствии со статьей 8 Закона Республики Алтай от 21 октября 2016 года № 64-РЗ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«О развитии малого и среднего предпринимательства в Республике Алтай</a:t>
            </a:r>
            <a:r>
              <a:rPr lang="ru-RU" sz="1400" b="1" dirty="0" smtClean="0">
                <a:solidFill>
                  <a:schemeClr val="tx1"/>
                </a:solidFill>
              </a:rPr>
              <a:t>»)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объем мер поддержки не снижается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96509" y="2344311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39216" y="2336444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527079" y="2352532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723516" y="2352329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557105" y="2336444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19" y="2618596"/>
            <a:ext cx="1409013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Финансовая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2236" y="2607540"/>
            <a:ext cx="1474101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Имущест</a:t>
            </a:r>
            <a:r>
              <a:rPr lang="ru-RU" sz="1400" b="1" dirty="0" smtClean="0">
                <a:solidFill>
                  <a:schemeClr val="tx1"/>
                </a:solidFill>
              </a:rPr>
              <a:t>-венная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2621" y="2601124"/>
            <a:ext cx="133496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Консульта-ционная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07141" y="2607540"/>
            <a:ext cx="165618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Информа-ционная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39284" y="2599523"/>
            <a:ext cx="165618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Прочая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96509" y="3209959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559265" y="3194660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150082" y="3209188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740360" y="3199662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562268" y="3194660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2502" y="3478301"/>
            <a:ext cx="1755202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предоставление субсидий и грантов;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льготные </a:t>
            </a:r>
            <a:r>
              <a:rPr lang="ru-RU" sz="1000" dirty="0" err="1">
                <a:solidFill>
                  <a:schemeClr val="dk1"/>
                </a:solidFill>
              </a:rPr>
              <a:t>микозаймы</a:t>
            </a:r>
            <a:r>
              <a:rPr lang="ru-RU" sz="1000" dirty="0">
                <a:solidFill>
                  <a:schemeClr val="dk1"/>
                </a:solidFill>
              </a:rPr>
              <a:t>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поручительство региональной гарантийной организации; 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льготное кредитование в банках;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льготный лизинг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64425" y="3471096"/>
            <a:ext cx="1562995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предоставление в аренду по льготной ставке объектов </a:t>
            </a:r>
            <a:r>
              <a:rPr lang="ru-RU" sz="1000" dirty="0" err="1">
                <a:solidFill>
                  <a:schemeClr val="dk1"/>
                </a:solidFill>
              </a:rPr>
              <a:t>госу</a:t>
            </a:r>
            <a:r>
              <a:rPr lang="ru-RU" sz="1000" dirty="0">
                <a:solidFill>
                  <a:schemeClr val="dk1"/>
                </a:solidFill>
              </a:rPr>
              <a:t>-дарственного и муниципального имущества; 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помещений под офис в бизнес-инкубаторе Центра «мой бизнес»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90894" y="3478301"/>
            <a:ext cx="1345962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бесплатные </a:t>
            </a:r>
            <a:r>
              <a:rPr lang="ru-RU" sz="1000" dirty="0" smtClean="0">
                <a:solidFill>
                  <a:schemeClr val="dk1"/>
                </a:solidFill>
              </a:rPr>
              <a:t>консультации </a:t>
            </a:r>
            <a:r>
              <a:rPr lang="ru-RU" sz="1000" dirty="0">
                <a:solidFill>
                  <a:schemeClr val="dk1"/>
                </a:solidFill>
              </a:rPr>
              <a:t>по вопросам ведения бизнеса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00330" y="3467191"/>
            <a:ext cx="1562995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сопровождение проектов;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проведение информационных кампаний;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продвижение продукции на рынки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955627" y="3463019"/>
            <a:ext cx="1562995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семинары;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круглые столы;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chemeClr val="dk1"/>
                </a:solidFill>
              </a:rPr>
              <a:t>вебинары</a:t>
            </a:r>
            <a:r>
              <a:rPr lang="ru-RU" sz="1000" dirty="0">
                <a:solidFill>
                  <a:schemeClr val="dk1"/>
                </a:solidFill>
              </a:rPr>
              <a:t>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мастер-классы;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chemeClr val="dk1"/>
                </a:solidFill>
              </a:rPr>
              <a:t>Выставочно</a:t>
            </a:r>
            <a:r>
              <a:rPr lang="ru-RU" sz="1000" dirty="0">
                <a:solidFill>
                  <a:schemeClr val="dk1"/>
                </a:solidFill>
              </a:rPr>
              <a:t>-ярмарочные мероприятия и пр.</a:t>
            </a:r>
          </a:p>
        </p:txBody>
      </p:sp>
      <p:pic>
        <p:nvPicPr>
          <p:cNvPr id="31" name="Picture 2" descr="https://psm7.com/wp-content/uploads/2017/07/cryptocurrency_marke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3"/>
          <a:stretch/>
        </p:blipFill>
        <p:spPr bwMode="auto">
          <a:xfrm>
            <a:off x="404298" y="5805264"/>
            <a:ext cx="1059402" cy="8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wallpapertag.com/wallpaper/full/b/c/d/311228-widescreen-office-background-1920x1920-window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95" y="5761911"/>
            <a:ext cx="919832" cy="9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://getdrawings.com/cliparts/graffiti-clipart-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33" y="5776462"/>
            <a:ext cx="1255141" cy="9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https://img2.freepng.ru/20180525/qxu/kisspng-request-for-information-drawing-business-data-visualization-5b08cb65a4b841.94128407152730301367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41" y="5777444"/>
            <a:ext cx="975571" cy="83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ttps://lyustrioptom.ru/wp-content/uploads/2019/11/47584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66" y="5724700"/>
            <a:ext cx="1336219" cy="9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778098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ГОСПОДДЕРЖКИ ДЛЯ МАЛОГО И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БИЗНЕСА,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РЕГИОНАЛЬНОМ УРОВНЕ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29" y="122023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8" y="191258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04048" y="1049123"/>
            <a:ext cx="2804463" cy="3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Финансовая поддержка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2780537">
            <a:off x="2800408" y="3482039"/>
            <a:ext cx="288032" cy="123300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6881108">
            <a:off x="2793107" y="2162869"/>
            <a:ext cx="288032" cy="6284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5080854">
            <a:off x="6006043" y="2046228"/>
            <a:ext cx="288032" cy="72776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81613" y="4046522"/>
            <a:ext cx="288032" cy="48074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729566">
            <a:off x="5991662" y="3406457"/>
            <a:ext cx="288032" cy="115228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146995" y="1953612"/>
            <a:ext cx="2778243" cy="20929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ВИДЫ ФИНАНСОВОЙ ПОДДЕРЖКИ</a:t>
            </a:r>
          </a:p>
        </p:txBody>
      </p:sp>
      <p:sp>
        <p:nvSpPr>
          <p:cNvPr id="4" name="Овал 3"/>
          <p:cNvSpPr/>
          <p:nvPr/>
        </p:nvSpPr>
        <p:spPr>
          <a:xfrm>
            <a:off x="131456" y="1259633"/>
            <a:ext cx="2514972" cy="20253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Льготное кредитование с государственным участием</a:t>
            </a:r>
          </a:p>
        </p:txBody>
      </p:sp>
      <p:sp>
        <p:nvSpPr>
          <p:cNvPr id="21" name="Овал 20"/>
          <p:cNvSpPr/>
          <p:nvPr/>
        </p:nvSpPr>
        <p:spPr>
          <a:xfrm>
            <a:off x="263347" y="4111204"/>
            <a:ext cx="2409231" cy="18722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Поручительство региональной  гарантийной организации</a:t>
            </a:r>
          </a:p>
        </p:txBody>
      </p:sp>
      <p:sp>
        <p:nvSpPr>
          <p:cNvPr id="22" name="Овал 21"/>
          <p:cNvSpPr/>
          <p:nvPr/>
        </p:nvSpPr>
        <p:spPr>
          <a:xfrm>
            <a:off x="3386643" y="4561951"/>
            <a:ext cx="2298948" cy="200850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Льготные </a:t>
            </a:r>
            <a:r>
              <a:rPr lang="ru-RU" sz="1400" b="1" dirty="0" err="1">
                <a:solidFill>
                  <a:schemeClr val="dk1"/>
                </a:solidFill>
              </a:rPr>
              <a:t>микрозаймы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3" name="Овал 22"/>
          <p:cNvSpPr/>
          <p:nvPr/>
        </p:nvSpPr>
        <p:spPr>
          <a:xfrm>
            <a:off x="6088296" y="4172086"/>
            <a:ext cx="2437222" cy="20652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</a:rPr>
              <a:t>Предоставление </a:t>
            </a:r>
            <a:r>
              <a:rPr lang="ru-RU" sz="1400" b="1" dirty="0">
                <a:solidFill>
                  <a:schemeClr val="dk1"/>
                </a:solidFill>
              </a:rPr>
              <a:t>субсидий и грантов</a:t>
            </a:r>
          </a:p>
        </p:txBody>
      </p:sp>
      <p:sp>
        <p:nvSpPr>
          <p:cNvPr id="24" name="Овал 23"/>
          <p:cNvSpPr/>
          <p:nvPr/>
        </p:nvSpPr>
        <p:spPr>
          <a:xfrm>
            <a:off x="6489140" y="1493898"/>
            <a:ext cx="2298948" cy="193510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Льготный лизинг</a:t>
            </a:r>
          </a:p>
        </p:txBody>
      </p:sp>
    </p:spTree>
    <p:extLst>
      <p:ext uri="{BB962C8B-B14F-4D97-AF65-F5344CB8AC3E}">
        <p14:creationId xmlns:p14="http://schemas.microsoft.com/office/powerpoint/2010/main" val="9296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978896" cy="79208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ГОСПОДДЕРЖКИ ДЛЯ МАЛОГО И СРЕДНЕГО БИЗНЕСА, ПРИНЯТЫЕ НА ФЕДЕРАЛЬНОМ УРОВНЕ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4149080"/>
            <a:ext cx="8136903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5365"/>
            <a:ext cx="1171018" cy="82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2444"/>
            <a:ext cx="825767" cy="82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268760"/>
            <a:ext cx="41044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Главная задача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1916832"/>
            <a:ext cx="8219256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Главная задача Правительства Российской Федерации – обеспечение гибкости экономики и снятие ограничений для бизнеса 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по следующим основным направлениям: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" y="3284984"/>
            <a:ext cx="2205808" cy="31049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Деловой климат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Смягчение налоговой нагрузки;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Смягчение налогового контроля и административных штрафов;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Снижение административных барьеров;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Отмена </a:t>
            </a:r>
            <a:r>
              <a:rPr lang="ru-RU" sz="1200" b="1" dirty="0" err="1" smtClean="0">
                <a:solidFill>
                  <a:schemeClr val="tx1"/>
                </a:solidFill>
              </a:rPr>
              <a:t>ковидных</a:t>
            </a:r>
            <a:r>
              <a:rPr lang="ru-RU" sz="1200" b="1" dirty="0" smtClean="0">
                <a:solidFill>
                  <a:schemeClr val="tx1"/>
                </a:solidFill>
              </a:rPr>
              <a:t> ограничений в регионах с учетом </a:t>
            </a:r>
            <a:r>
              <a:rPr lang="ru-RU" sz="1200" b="1" dirty="0" err="1" smtClean="0">
                <a:solidFill>
                  <a:schemeClr val="tx1"/>
                </a:solidFill>
              </a:rPr>
              <a:t>эпидобстановки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1570" y="3244686"/>
            <a:ext cx="2306534" cy="31049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Поддержка МСП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Расширение доступа к льготному кредитованию;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Предоставление кредитных каникул;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Увеличение гарантийной поддержки;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Поддержка экспортной  деятельности;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Прочие меры поддержки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38553" y="3284984"/>
            <a:ext cx="2205808" cy="31049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Цены 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</a:rPr>
              <a:t>Еженедельный мониторинг и анализ цен на продовольственные, непродовольственные товары и энергоресурсы;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err="1" smtClean="0">
                <a:solidFill>
                  <a:schemeClr val="tx1"/>
                </a:solidFill>
              </a:rPr>
              <a:t>Донастройка</a:t>
            </a:r>
            <a:r>
              <a:rPr lang="ru-RU" sz="1200" b="1" dirty="0" smtClean="0">
                <a:solidFill>
                  <a:schemeClr val="tx1"/>
                </a:solidFill>
              </a:rPr>
              <a:t> мер при необходимости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778098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ГОСПОДДЕРЖКИ ДЛЯ МАЛОГО И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БИЗНЕСА,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РЕГИОНАЛЬНОМ УРОВНЕ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29" y="122023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8" y="191258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63888" y="1182205"/>
            <a:ext cx="4820687" cy="3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Субсидии на модернизацию производства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1490" y="1769264"/>
            <a:ext cx="8031477" cy="8872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подпрограммы </a:t>
            </a: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 малого и среднего предпринимательства»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государственной программы </a:t>
            </a:r>
            <a:r>
              <a:rPr lang="ru-RU" sz="1500" b="1" dirty="0">
                <a:solidFill>
                  <a:schemeClr val="tx1"/>
                </a:solidFill>
              </a:rPr>
              <a:t>Республики Алтай «Развитие экономического потенциала и предпринимательства</a:t>
            </a:r>
            <a:r>
              <a:rPr lang="ru-RU" sz="1500" b="1" dirty="0" smtClean="0">
                <a:solidFill>
                  <a:schemeClr val="tx1"/>
                </a:solidFill>
              </a:rPr>
              <a:t>» предоставляются следующие субсидии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341915" y="2701941"/>
            <a:ext cx="288032" cy="69250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33486" y="2701941"/>
            <a:ext cx="288032" cy="70685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125057" y="2701941"/>
            <a:ext cx="288032" cy="70685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7667" y="3429000"/>
            <a:ext cx="2206588" cy="19254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первоначального взноса по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лизингу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понесенных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сумме, не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рублей)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75881" y="3429000"/>
            <a:ext cx="2448271" cy="19254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на приобретение оборудования (в объеме не более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50%,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понесенных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сумме, не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рублей) 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7189" y="3429000"/>
            <a:ext cx="2525778" cy="19574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части затрат, связанных с реализацией мероприятий по энергосбережению</a:t>
            </a:r>
          </a:p>
        </p:txBody>
      </p:sp>
    </p:spTree>
    <p:extLst>
      <p:ext uri="{BB962C8B-B14F-4D97-AF65-F5344CB8AC3E}">
        <p14:creationId xmlns:p14="http://schemas.microsoft.com/office/powerpoint/2010/main" val="9620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3108587"/>
            <a:ext cx="672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090" y="2629334"/>
            <a:ext cx="2757259" cy="21626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Возмещение части </a:t>
            </a:r>
            <a:r>
              <a:rPr lang="ru-RU" sz="1400" dirty="0"/>
              <a:t>затрат </a:t>
            </a:r>
            <a:r>
              <a:rPr lang="ru-RU" sz="1400" dirty="0" smtClean="0"/>
              <a:t>предприятий в сфере промышленности на </a:t>
            </a:r>
            <a:r>
              <a:rPr lang="ru-RU" sz="1400" dirty="0"/>
              <a:t>уплату 1-го взноса (аванса) при заключении договора (договоров) лизинга оборудования с российскими лизинговыми </a:t>
            </a:r>
            <a:r>
              <a:rPr lang="ru-RU" sz="1400" dirty="0" smtClean="0"/>
              <a:t>организациями на сумму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379" y="2622192"/>
            <a:ext cx="2463323" cy="22601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Возмещение </a:t>
            </a:r>
            <a:r>
              <a:rPr lang="ru-RU" sz="1400" dirty="0"/>
              <a:t>части </a:t>
            </a:r>
            <a:r>
              <a:rPr lang="ru-RU" sz="1400" dirty="0" smtClean="0"/>
              <a:t>затрат</a:t>
            </a:r>
            <a:r>
              <a:rPr lang="ru-RU" sz="1400" dirty="0"/>
              <a:t> предприятий в сфере промышленности</a:t>
            </a:r>
            <a:r>
              <a:rPr lang="ru-RU" sz="1400" dirty="0" smtClean="0"/>
              <a:t>, </a:t>
            </a:r>
            <a:r>
              <a:rPr lang="ru-RU" sz="1400" dirty="0"/>
              <a:t>связанных с приобретением нового </a:t>
            </a:r>
            <a:r>
              <a:rPr lang="ru-RU" sz="1400" dirty="0" smtClean="0"/>
              <a:t>оборудования на сумму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61795" y="2531708"/>
            <a:ext cx="2558533" cy="2260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Предоставление займов фонда развития промышленности Республики Алтай</a:t>
            </a:r>
            <a:endParaRPr lang="ru-RU" sz="1600" b="1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242" y="1595041"/>
            <a:ext cx="8324793" cy="5830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одпрограммы «Развитие </a:t>
            </a:r>
            <a:r>
              <a:rPr lang="ru-RU" b="1" dirty="0"/>
              <a:t>промышленности и повышение ее </a:t>
            </a:r>
            <a:r>
              <a:rPr lang="ru-RU" b="1" dirty="0" smtClean="0"/>
              <a:t>конкурентоспособности»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479092" y="2197637"/>
            <a:ext cx="236921" cy="42455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542695" y="2197636"/>
            <a:ext cx="216024" cy="41249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307479" y="2197637"/>
            <a:ext cx="216024" cy="32401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795" y="4888282"/>
            <a:ext cx="2507392" cy="1902381"/>
          </a:xfrm>
          <a:prstGeom prst="rect">
            <a:avLst/>
          </a:prstGeom>
        </p:spPr>
      </p:pic>
      <p:pic>
        <p:nvPicPr>
          <p:cNvPr id="2050" name="Picture 2" descr="https://images.by.prom.st/45947290_w200_h200_pilorama-diskovaya-tsds-1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38" y="5184232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48" y="5312837"/>
            <a:ext cx="2736304" cy="1422904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95536" y="195691"/>
            <a:ext cx="5122912" cy="77809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поддержки малого и среднего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предпринимательства Республики Алтай 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предлагает следующие меры: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38207" y="992587"/>
            <a:ext cx="5720407" cy="352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Финансовая поддержка в сфере промышленности</a:t>
            </a:r>
            <a:endParaRPr lang="ru-RU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95" y="98730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7668"/>
            <a:ext cx="1095835" cy="67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778098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ГОСПОДДЕРЖКИ ДЛЯ МАЛОГО И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БИЗНЕСА,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РЕГИОНАЛЬНОМ УРОВНЕ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29" y="122023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8" y="191258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04048" y="1049123"/>
            <a:ext cx="2804463" cy="3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Финансовая поддержка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533647"/>
            <a:ext cx="8031477" cy="590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Финансовая поддержка, оказываемая органами исполнительной </a:t>
            </a:r>
            <a:r>
              <a:rPr lang="ru-RU" sz="1600" b="1" dirty="0" smtClean="0">
                <a:solidFill>
                  <a:schemeClr val="tx1"/>
                </a:solidFill>
              </a:rPr>
              <a:t>власти Республики Алтай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187624" y="2148662"/>
            <a:ext cx="288032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584528" y="2148445"/>
            <a:ext cx="288032" cy="257280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15391" y="2172506"/>
            <a:ext cx="288032" cy="253520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182484" y="2146843"/>
            <a:ext cx="288032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488608" y="2144235"/>
            <a:ext cx="288032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3217" y="2399903"/>
            <a:ext cx="2197360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Субсидии СМСП и самозанятым на возмещение части затрат, связанных с приобретением оборудования в целях модернизации производства товаров и по договорам лизинга, в том числе по отраслям промышленности</a:t>
            </a:r>
          </a:p>
          <a:p>
            <a:pPr algn="ctr"/>
            <a:r>
              <a:rPr lang="ru-RU" sz="1100" b="1" i="1" u="sng" dirty="0"/>
              <a:t> </a:t>
            </a:r>
            <a:r>
              <a:rPr lang="ru-RU" sz="1100" b="1" i="1" u="sng" dirty="0">
                <a:solidFill>
                  <a:srgbClr val="FF0000"/>
                </a:solidFill>
              </a:rPr>
              <a:t>Минэкономразвития </a:t>
            </a:r>
            <a:r>
              <a:rPr lang="ru-RU" sz="1100" b="1" i="1" u="sng" dirty="0" smtClean="0">
                <a:solidFill>
                  <a:srgbClr val="FF0000"/>
                </a:solidFill>
              </a:rPr>
              <a:t>РА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4721251"/>
            <a:ext cx="3060625" cy="18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Государственная финансовая помощь на открытие бизнеса на основании социального контракта в рамках программы по снижению уровня бедности при условии регистрации получателя помощи в качестве ИП или «</a:t>
            </a:r>
            <a:r>
              <a:rPr lang="ru-RU" sz="1100" b="1" dirty="0" err="1" smtClean="0">
                <a:solidFill>
                  <a:schemeClr val="tx1"/>
                </a:solidFill>
              </a:rPr>
              <a:t>самозанятого</a:t>
            </a:r>
            <a:r>
              <a:rPr lang="ru-RU" sz="11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100" b="1" i="1" u="sng" dirty="0" smtClean="0">
                <a:solidFill>
                  <a:srgbClr val="FF0000"/>
                </a:solidFill>
              </a:rPr>
              <a:t> </a:t>
            </a:r>
            <a:r>
              <a:rPr lang="ru-RU" sz="1100" b="1" i="1" u="sng" dirty="0">
                <a:solidFill>
                  <a:srgbClr val="FF0000"/>
                </a:solidFill>
              </a:rPr>
              <a:t>Министерство труда, социального развития и занятости населения РА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5656" y="4752330"/>
            <a:ext cx="2521310" cy="17691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schemeClr val="tx1"/>
                </a:solidFill>
              </a:rPr>
              <a:t>Гранты для субъектов МСП, получивших статус </a:t>
            </a:r>
          </a:p>
          <a:p>
            <a:pPr lvl="0" algn="ctr"/>
            <a:r>
              <a:rPr lang="ru-RU" sz="1100" b="1" dirty="0">
                <a:solidFill>
                  <a:schemeClr val="tx1"/>
                </a:solidFill>
              </a:rPr>
              <a:t>«социального предприятия» на реализацию социально-ориентированного проекта</a:t>
            </a:r>
          </a:p>
          <a:p>
            <a:pPr lvl="0" algn="ctr"/>
            <a:r>
              <a:rPr lang="ru-RU" sz="1100" b="1" i="1" u="sng" dirty="0">
                <a:solidFill>
                  <a:srgbClr val="FF0000"/>
                </a:solidFill>
              </a:rPr>
              <a:t>Минэкономразвития РА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15777" y="2417536"/>
            <a:ext cx="2233694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Гранты «</a:t>
            </a:r>
            <a:r>
              <a:rPr lang="ru-RU" sz="1100" b="1" dirty="0" err="1">
                <a:solidFill>
                  <a:schemeClr val="tx1"/>
                </a:solidFill>
              </a:rPr>
              <a:t>Агростартап</a:t>
            </a:r>
            <a:r>
              <a:rPr lang="ru-RU" sz="1100" b="1" dirty="0">
                <a:solidFill>
                  <a:schemeClr val="tx1"/>
                </a:solidFill>
              </a:rPr>
              <a:t>» и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субсидии сельхоз. потребительским кооперативам по </a:t>
            </a:r>
            <a:r>
              <a:rPr lang="ru-RU" sz="1100" b="1" dirty="0" err="1">
                <a:solidFill>
                  <a:schemeClr val="tx1"/>
                </a:solidFill>
              </a:rPr>
              <a:t>рег.проекту</a:t>
            </a:r>
            <a:r>
              <a:rPr lang="ru-RU" sz="1100" b="1" dirty="0">
                <a:solidFill>
                  <a:schemeClr val="tx1"/>
                </a:solidFill>
              </a:rPr>
              <a:t> «Акселерация субъектов МСП» по направлению поддержки фермеров и развитие сельской кооперации»  </a:t>
            </a:r>
          </a:p>
          <a:p>
            <a:pPr algn="ctr"/>
            <a:r>
              <a:rPr lang="ru-RU" sz="1100" b="1" i="1" u="sng" dirty="0">
                <a:solidFill>
                  <a:srgbClr val="FF0000"/>
                </a:solidFill>
              </a:rPr>
              <a:t>Министерство сельского хозяйства РА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19938" y="2417536"/>
            <a:ext cx="2213123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Субсидии на развитие внутреннего и въездного туризма и туристско-рекреационных кластеров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в Республике Алтай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и гранты по линии Ростуризма </a:t>
            </a:r>
          </a:p>
          <a:p>
            <a:pPr algn="ctr"/>
            <a:r>
              <a:rPr lang="ru-RU" sz="1100" b="1" i="1" u="sng" dirty="0"/>
              <a:t> </a:t>
            </a:r>
            <a:r>
              <a:rPr lang="ru-RU" sz="1100" b="1" i="1" u="sng" dirty="0">
                <a:solidFill>
                  <a:srgbClr val="FF0000"/>
                </a:solidFill>
              </a:rPr>
              <a:t>Министерство природных ресурсов , экологии и туризма РА</a:t>
            </a:r>
            <a:endParaRPr lang="ru-RU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978896" cy="108012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ГОСПОДДЕРЖКИ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СИСТЕМООБРАЗУЮЩИХ ПРЕДПРИЯТИЙ, ПРЕДЛОЖЕННЫЕ РЕСПУБЛИКОЙ АЛТАЙ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4149080"/>
            <a:ext cx="8136903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5239"/>
            <a:ext cx="1171018" cy="82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57200" y="1810617"/>
            <a:ext cx="4574646" cy="47525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r>
              <a:rPr lang="ru-RU" sz="1500" b="1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 ИЦК направлены следующие предложения по региональным и федеральным мерам поддержки системообразующих организаций:</a:t>
            </a:r>
          </a:p>
          <a:p>
            <a:pPr marL="285750" lvl="0" indent="-28575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введение моратория на увеличение кредитной нагрузки на бизнес в связи с ростом ставки рефинансирования;</a:t>
            </a:r>
          </a:p>
          <a:p>
            <a:pPr marL="285750" lvl="0" indent="-28575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возобновление программ льготного банковского кредитования;</a:t>
            </a:r>
          </a:p>
          <a:p>
            <a:pPr marL="285750" lvl="0" indent="-28575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возобновление </a:t>
            </a:r>
            <a:r>
              <a:rPr lang="ru-R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программ </a:t>
            </a:r>
            <a:r>
              <a:rPr lang="ru-RU" sz="15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грантовой</a:t>
            </a:r>
            <a:r>
              <a:rPr lang="ru-R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 поддержки на сохранение рабочих мест (по линии ФНС);</a:t>
            </a:r>
          </a:p>
          <a:p>
            <a:pPr marL="285750" lvl="0" indent="-28575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заключения </a:t>
            </a:r>
            <a:r>
              <a:rPr lang="ru-R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соглашений с нефтеперерабатывающими и энергетическими компаниями о моратории на повышение цен;</a:t>
            </a:r>
          </a:p>
          <a:p>
            <a:pPr marL="285750" lvl="0" indent="-28575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поиск </a:t>
            </a:r>
            <a:r>
              <a:rPr lang="ru-R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альтернативных поставщиков </a:t>
            </a:r>
            <a:r>
              <a:rPr lang="ru-RU" sz="15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сырья</a:t>
            </a:r>
            <a:endParaRPr lang="ru-RU" sz="15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1810616"/>
            <a:ext cx="2970630" cy="46427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</a:pPr>
            <a:r>
              <a:rPr lang="ru-RU" sz="1500" b="1" dirty="0">
                <a:solidFill>
                  <a:schemeClr val="tx1"/>
                </a:solidFill>
                <a:cs typeface="Times New Roman" panose="02020603050405020304" pitchFamily="18" charset="0"/>
              </a:rPr>
              <a:t>В качестве «пилотного» решения предложено включить в федеральный реестр (ГИСП) </a:t>
            </a:r>
            <a:r>
              <a:rPr lang="ru-RU" sz="15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Минпромторга</a:t>
            </a:r>
            <a:r>
              <a:rPr lang="ru-RU" sz="1500" b="1" dirty="0">
                <a:solidFill>
                  <a:schemeClr val="tx1"/>
                </a:solidFill>
                <a:cs typeface="Times New Roman" panose="02020603050405020304" pitchFamily="18" charset="0"/>
              </a:rPr>
              <a:t> России, осуществляющего мониторинг состояния системообразующих предприятий, </a:t>
            </a:r>
            <a:endParaRPr lang="ru-RU" sz="15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компании </a:t>
            </a:r>
            <a:r>
              <a:rPr lang="ru-RU" sz="1500" b="1" dirty="0">
                <a:solidFill>
                  <a:schemeClr val="tx1"/>
                </a:solidFill>
                <a:cs typeface="Times New Roman" panose="02020603050405020304" pitchFamily="18" charset="0"/>
              </a:rPr>
              <a:t>из регионального перечня </a:t>
            </a:r>
            <a:endParaRPr lang="ru-RU" sz="15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500" b="1" i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ru-RU" sz="1500" b="1" i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в первую очередь </a:t>
            </a:r>
            <a:endParaRPr lang="ru-RU" sz="1500" b="1" i="1" u="sng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500" b="1" i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ООО </a:t>
            </a:r>
            <a:r>
              <a:rPr lang="ru-RU" sz="1500" b="1" i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«</a:t>
            </a:r>
            <a:r>
              <a:rPr lang="ru-RU" sz="1500" b="1" i="1" u="sng" dirty="0" err="1">
                <a:solidFill>
                  <a:schemeClr val="tx1"/>
                </a:solidFill>
                <a:cs typeface="Times New Roman" panose="02020603050405020304" pitchFamily="18" charset="0"/>
              </a:rPr>
              <a:t>Майма</a:t>
            </a:r>
            <a:r>
              <a:rPr lang="ru-RU" sz="1500" b="1" i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-Молоко» и МЗЖБИ «МАГИС», а также ряд крупных коммунальных компаний)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21513" y="1297657"/>
            <a:ext cx="4057046" cy="3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Системообразующие предприятия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8740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0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77809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поддержки малого и среднего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предпринимательства Республики Алтай 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предлагает следующие меры: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29" y="122023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8" y="191258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70883" y="1021091"/>
            <a:ext cx="2882265" cy="3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Льготные займы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533647"/>
            <a:ext cx="8031477" cy="866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МКК, НКО «Фонд поддержки МСП Республики </a:t>
            </a:r>
            <a:r>
              <a:rPr lang="ru-RU" sz="1600" b="1" dirty="0">
                <a:solidFill>
                  <a:schemeClr val="tx1"/>
                </a:solidFill>
              </a:rPr>
              <a:t>Алтай» </a:t>
            </a:r>
            <a:r>
              <a:rPr lang="ru-RU" sz="1600" b="1" dirty="0" smtClean="0">
                <a:solidFill>
                  <a:schemeClr val="tx1"/>
                </a:solidFill>
              </a:rPr>
              <a:t>предоставляет </a:t>
            </a:r>
            <a:r>
              <a:rPr lang="ru-RU" sz="1600" b="1" dirty="0" err="1" smtClean="0">
                <a:solidFill>
                  <a:schemeClr val="tx1"/>
                </a:solidFill>
              </a:rPr>
              <a:t>микрозаймы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на развитие бизнеса для юридических </a:t>
            </a:r>
            <a:r>
              <a:rPr lang="ru-RU" sz="1600" b="1" dirty="0" smtClean="0">
                <a:solidFill>
                  <a:schemeClr val="tx1"/>
                </a:solidFill>
              </a:rPr>
              <a:t>лиц, индивидуальных предпринимателей и самозанятых граждан на выгодных условиях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707904" y="2399903"/>
            <a:ext cx="1362980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3" y="2655740"/>
            <a:ext cx="7920879" cy="38696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600" b="1" u="sng" dirty="0">
                <a:solidFill>
                  <a:schemeClr val="tx1"/>
                </a:solidFill>
              </a:rPr>
              <a:t>Основные параметры </a:t>
            </a:r>
            <a:r>
              <a:rPr lang="ru-RU" sz="1600" b="1" u="sng" dirty="0" err="1">
                <a:solidFill>
                  <a:schemeClr val="tx1"/>
                </a:solidFill>
              </a:rPr>
              <a:t>микрозаймов</a:t>
            </a:r>
            <a:r>
              <a:rPr lang="ru-RU" sz="1600" b="1" u="sng" dirty="0">
                <a:solidFill>
                  <a:schemeClr val="tx1"/>
                </a:solidFill>
              </a:rPr>
              <a:t> на развитие бизнеса для юридических лиц и индивидуальных </a:t>
            </a:r>
            <a:r>
              <a:rPr lang="ru-RU" sz="1600" b="1" u="sng" dirty="0" smtClean="0">
                <a:solidFill>
                  <a:schemeClr val="tx1"/>
                </a:solidFill>
              </a:rPr>
              <a:t>предпринимателей</a:t>
            </a:r>
          </a:p>
          <a:p>
            <a:pPr marL="171450" indent="-1714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Максимальный размер одного </a:t>
            </a:r>
            <a:r>
              <a:rPr lang="ru-RU" sz="1600" dirty="0" err="1">
                <a:solidFill>
                  <a:schemeClr val="tx1"/>
                </a:solidFill>
              </a:rPr>
              <a:t>микрозайма</a:t>
            </a:r>
            <a:r>
              <a:rPr lang="ru-RU" sz="1600" dirty="0">
                <a:solidFill>
                  <a:schemeClr val="tx1"/>
                </a:solidFill>
              </a:rPr>
              <a:t>, в зависимости от программы кредитования – 5 000 000 рублей</a:t>
            </a:r>
          </a:p>
          <a:p>
            <a:pPr marL="171450" indent="-1714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Максимальный </a:t>
            </a:r>
            <a:r>
              <a:rPr lang="ru-RU" sz="1600" dirty="0">
                <a:solidFill>
                  <a:schemeClr val="tx1"/>
                </a:solidFill>
              </a:rPr>
              <a:t>размер ссудной задолженности на одного заемщика по различным займам – 5 000 000 рублей</a:t>
            </a:r>
          </a:p>
          <a:p>
            <a:pPr marL="171450" indent="-1714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Максимальный </a:t>
            </a:r>
            <a:r>
              <a:rPr lang="ru-RU" sz="1600" dirty="0">
                <a:solidFill>
                  <a:schemeClr val="tx1"/>
                </a:solidFill>
              </a:rPr>
              <a:t>лимит на взаимосвязанных заемщиков – 12 000 000 рублей</a:t>
            </a:r>
          </a:p>
          <a:p>
            <a:pPr marL="171450" indent="-1714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Максимальный </a:t>
            </a:r>
            <a:r>
              <a:rPr lang="ru-RU" sz="1600" dirty="0">
                <a:solidFill>
                  <a:schemeClr val="tx1"/>
                </a:solidFill>
              </a:rPr>
              <a:t>срок кредитования – 24 месяца</a:t>
            </a:r>
          </a:p>
          <a:p>
            <a:pPr marL="171450" indent="-1714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Количество </a:t>
            </a:r>
            <a:r>
              <a:rPr lang="ru-RU" sz="1600" dirty="0">
                <a:solidFill>
                  <a:schemeClr val="tx1"/>
                </a:solidFill>
              </a:rPr>
              <a:t>одновременно действующих </a:t>
            </a:r>
            <a:r>
              <a:rPr lang="ru-RU" sz="1600" dirty="0" err="1">
                <a:solidFill>
                  <a:schemeClr val="tx1"/>
                </a:solidFill>
              </a:rPr>
              <a:t>микрозаймов</a:t>
            </a:r>
            <a:r>
              <a:rPr lang="ru-RU" sz="1600" dirty="0">
                <a:solidFill>
                  <a:schemeClr val="tx1"/>
                </a:solidFill>
              </a:rPr>
              <a:t>, при условии различия целей кредитования, на одного заемщика – не ограничено</a:t>
            </a:r>
          </a:p>
          <a:p>
            <a:pPr marL="171450" indent="-1714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Фиксированные </a:t>
            </a:r>
            <a:r>
              <a:rPr lang="ru-RU" sz="1600" dirty="0">
                <a:solidFill>
                  <a:schemeClr val="tx1"/>
                </a:solidFill>
              </a:rPr>
              <a:t>процентные ставки от 3% до 10% </a:t>
            </a:r>
            <a:r>
              <a:rPr lang="ru-RU" sz="1600" dirty="0" smtClean="0">
                <a:solidFill>
                  <a:schemeClr val="tx1"/>
                </a:solidFill>
              </a:rPr>
              <a:t>годовых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77809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поддержки малого и среднего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предпринимательства Республики Алтай 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предлагает следующие меры: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29" y="122023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8" y="191258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648272" y="1049123"/>
            <a:ext cx="2160239" cy="3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Льготные займы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533647"/>
            <a:ext cx="8031477" cy="2954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Действующие программы микрокредитования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635896" y="1859420"/>
            <a:ext cx="1362980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38657"/>
              </p:ext>
            </p:extLst>
          </p:nvPr>
        </p:nvGraphicFramePr>
        <p:xfrm>
          <a:off x="587897" y="2142784"/>
          <a:ext cx="7800525" cy="386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25">
                  <a:extLst>
                    <a:ext uri="{9D8B030D-6E8A-4147-A177-3AD203B41FA5}">
                      <a16:colId xmlns:a16="http://schemas.microsoft.com/office/drawing/2014/main" val="3750999446"/>
                    </a:ext>
                  </a:extLst>
                </a:gridCol>
                <a:gridCol w="866725">
                  <a:extLst>
                    <a:ext uri="{9D8B030D-6E8A-4147-A177-3AD203B41FA5}">
                      <a16:colId xmlns:a16="http://schemas.microsoft.com/office/drawing/2014/main" val="802203689"/>
                    </a:ext>
                  </a:extLst>
                </a:gridCol>
                <a:gridCol w="866725">
                  <a:extLst>
                    <a:ext uri="{9D8B030D-6E8A-4147-A177-3AD203B41FA5}">
                      <a16:colId xmlns:a16="http://schemas.microsoft.com/office/drawing/2014/main" val="3078880498"/>
                    </a:ext>
                  </a:extLst>
                </a:gridCol>
                <a:gridCol w="866725">
                  <a:extLst>
                    <a:ext uri="{9D8B030D-6E8A-4147-A177-3AD203B41FA5}">
                      <a16:colId xmlns:a16="http://schemas.microsoft.com/office/drawing/2014/main" val="1288007458"/>
                    </a:ext>
                  </a:extLst>
                </a:gridCol>
                <a:gridCol w="866725">
                  <a:extLst>
                    <a:ext uri="{9D8B030D-6E8A-4147-A177-3AD203B41FA5}">
                      <a16:colId xmlns:a16="http://schemas.microsoft.com/office/drawing/2014/main" val="31596198"/>
                    </a:ext>
                  </a:extLst>
                </a:gridCol>
                <a:gridCol w="866725">
                  <a:extLst>
                    <a:ext uri="{9D8B030D-6E8A-4147-A177-3AD203B41FA5}">
                      <a16:colId xmlns:a16="http://schemas.microsoft.com/office/drawing/2014/main" val="3293492461"/>
                    </a:ext>
                  </a:extLst>
                </a:gridCol>
                <a:gridCol w="866725">
                  <a:extLst>
                    <a:ext uri="{9D8B030D-6E8A-4147-A177-3AD203B41FA5}">
                      <a16:colId xmlns:a16="http://schemas.microsoft.com/office/drawing/2014/main" val="4232002861"/>
                    </a:ext>
                  </a:extLst>
                </a:gridCol>
                <a:gridCol w="149276">
                  <a:extLst>
                    <a:ext uri="{9D8B030D-6E8A-4147-A177-3AD203B41FA5}">
                      <a16:colId xmlns:a16="http://schemas.microsoft.com/office/drawing/2014/main" val="3268137779"/>
                    </a:ext>
                  </a:extLst>
                </a:gridCol>
                <a:gridCol w="717449">
                  <a:extLst>
                    <a:ext uri="{9D8B030D-6E8A-4147-A177-3AD203B41FA5}">
                      <a16:colId xmlns:a16="http://schemas.microsoft.com/office/drawing/2014/main" val="2699513041"/>
                    </a:ext>
                  </a:extLst>
                </a:gridCol>
                <a:gridCol w="866725">
                  <a:extLst>
                    <a:ext uri="{9D8B030D-6E8A-4147-A177-3AD203B41FA5}">
                      <a16:colId xmlns:a16="http://schemas.microsoft.com/office/drawing/2014/main" val="3551009774"/>
                    </a:ext>
                  </a:extLst>
                </a:gridCol>
              </a:tblGrid>
              <a:tr h="732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Наимено-вание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Стандарт-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ный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Универ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-сальный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Социаль-ный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Оздорови-тельный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Туристс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-кий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Иннова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ционно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производст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-венный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Неот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-ложный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Чрезвы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-чайный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extLst>
                  <a:ext uri="{0D108BD9-81ED-4DB2-BD59-A6C34878D82A}">
                    <a16:rowId xmlns:a16="http://schemas.microsoft.com/office/drawing/2014/main" val="3533531917"/>
                  </a:ext>
                </a:extLst>
              </a:tr>
              <a:tr h="732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займа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000 000 рублей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endParaRPr kumimoji="0" lang="ru-RU" sz="1050" b="1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kumimoji="0" lang="ru-RU" sz="105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2 000 000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 </a:t>
                      </a:r>
                    </a:p>
                  </a:txBody>
                  <a:tcPr marL="58034" marR="58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1 000 000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000 000 рублей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3 000 000 рублей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5 000 000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en-US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00 000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500 000 рублей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extLst>
                  <a:ext uri="{0D108BD9-81ED-4DB2-BD59-A6C34878D82A}">
                    <a16:rowId xmlns:a16="http://schemas.microsoft.com/office/drawing/2014/main" val="1151794353"/>
                  </a:ext>
                </a:extLst>
              </a:tr>
              <a:tr h="7324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займа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24 месяцев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24 месяцев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24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30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30 месяцев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36 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 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18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12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extLst>
                  <a:ext uri="{0D108BD9-81ED-4DB2-BD59-A6C34878D82A}">
                    <a16:rowId xmlns:a16="http://schemas.microsoft.com/office/drawing/2014/main" val="4064557943"/>
                  </a:ext>
                </a:extLst>
              </a:tr>
              <a:tr h="456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24 месяцев максимальный срок по кредитным продуктам ограничивается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период действия режима повышенной готовности или режима чрезвычайной ситуации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735077"/>
                  </a:ext>
                </a:extLst>
              </a:tr>
              <a:tr h="276471">
                <a:tc gridSpan="9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ПРОЦЕНТНАЯ СТАВКА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/>
                </a:tc>
                <a:extLst>
                  <a:ext uri="{0D108BD9-81ED-4DB2-BD59-A6C34878D82A}">
                    <a16:rowId xmlns:a16="http://schemas.microsoft.com/office/drawing/2014/main" val="3728710486"/>
                  </a:ext>
                </a:extLst>
              </a:tr>
              <a:tr h="732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7,5% годовых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10% годовых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5% годовых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6% годовых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5% годовых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3% годовых  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1% годовых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extLst>
                  <a:ext uri="{0D108BD9-81ED-4DB2-BD59-A6C34878D82A}">
                    <a16:rowId xmlns:a16="http://schemas.microsoft.com/office/drawing/2014/main" val="812379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6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040560" cy="71873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целью получения подробной консультации по мерам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государственной поддержки просим обращаться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телефонам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208912" cy="48965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мерам государственной поддержки малого бизнеса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условиях </a:t>
            </a: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санкций </a:t>
            </a: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телефоны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«горячей линии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туризма и предпринимательства Республики Алтай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(Центр Мой бизнес)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тел.: 8 (983)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580-03-81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круглосуточно), 8 (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388-22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4-72-41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 9:00 до 18:00),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B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inkra@yandex.ru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электронных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обращений;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сайт  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3"/>
              </a:rPr>
              <a:t>мойбизнес04.рф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мерам государственной поддержки, оказываемой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Фондом поддержки малого и среднего предпринимательства Республики Алтай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 (983) 052-01-91,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(388-22) 4-72-21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(с 9:00 до 18:00),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fond-ra@yandex.ru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электронных обращений;     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мерам государственной поддержки – в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Минэкономразвития Республики Алтай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тел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388-22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2-55-38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(с 9:00 до 18:00),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okr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/>
              </a:rPr>
              <a:t>@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5"/>
              </a:rPr>
              <a:t>mineco04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электронных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обращений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6"/>
              </a:rPr>
              <a:t>минэко04.рф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Подробнее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мерах государственной поддержки малого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бизнеса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граждан на сайте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  <a:hlinkClick r:id="rId7"/>
              </a:rPr>
              <a:t>объясняем.рф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2056"/>
            <a:ext cx="1224135" cy="8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43" y="223820"/>
            <a:ext cx="723116" cy="71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52249" y="1098219"/>
            <a:ext cx="2261629" cy="458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2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77809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ГОСПОДДЕРЖКИ ДЛЯ МАЛОГО И СРЕДНЕГО БИЗНЕСА, ПРИНЯТЫЕ НА ФЕДЕРАЛЬНОМ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4524"/>
            <a:ext cx="1257932" cy="89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498"/>
            <a:ext cx="825767" cy="82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980728"/>
            <a:ext cx="26642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Кредитные каникулы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1916832"/>
            <a:ext cx="8219256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Бизнес </a:t>
            </a:r>
            <a:r>
              <a:rPr lang="ru-RU" b="1" dirty="0">
                <a:solidFill>
                  <a:schemeClr val="tx1"/>
                </a:solidFill>
              </a:rPr>
              <a:t>получит отсрочку на полгода по кредитам,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полученным </a:t>
            </a:r>
            <a:r>
              <a:rPr lang="ru-RU" b="1" dirty="0">
                <a:solidFill>
                  <a:schemeClr val="tx1"/>
                </a:solidFill>
              </a:rPr>
              <a:t>до 1 марта 2022 года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765902"/>
            <a:ext cx="572881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 течение 6 месяцев модно не платить по кредиту вообще или делать это меньшими частями</a:t>
            </a:r>
            <a:r>
              <a:rPr lang="ru-RU" sz="1200" b="1" dirty="0">
                <a:solidFill>
                  <a:schemeClr val="tx1"/>
                </a:solidFill>
              </a:rPr>
              <a:t>;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Если банк отказывает в предоставлении каникул,  субъект МСП может обратиться в интернет-приемную Банка России </a:t>
            </a:r>
            <a:r>
              <a:rPr lang="en-US" sz="1200" b="1" dirty="0" smtClean="0">
                <a:solidFill>
                  <a:schemeClr val="tx1"/>
                </a:solidFill>
              </a:rPr>
              <a:t>cbr.ru/reception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3903004"/>
            <a:ext cx="5728810" cy="12541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Субъект МСП должен:</a:t>
            </a:r>
          </a:p>
          <a:p>
            <a:pPr marL="228600" indent="-228600" algn="ctr">
              <a:buAutoNum type="arabicPeriod"/>
            </a:pPr>
            <a:r>
              <a:rPr lang="ru-RU" sz="1200" b="1" dirty="0" smtClean="0">
                <a:solidFill>
                  <a:schemeClr val="tx1"/>
                </a:solidFill>
              </a:rPr>
              <a:t>Работать в одной из отраслей, определённых Правительством РФ (более 70 позиций)</a:t>
            </a:r>
          </a:p>
          <a:p>
            <a:pPr marL="228600" indent="-228600" algn="ctr">
              <a:buAutoNum type="arabicPeriod"/>
            </a:pPr>
            <a:r>
              <a:rPr lang="ru-RU" sz="1200" b="1" dirty="0" smtClean="0">
                <a:solidFill>
                  <a:schemeClr val="tx1"/>
                </a:solidFill>
              </a:rPr>
              <a:t>Обратится в банк с заявлением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ВАЖНО! Кредитный договор должен быть заключен </a:t>
            </a:r>
            <a:r>
              <a:rPr lang="ru-RU" sz="1200" b="1" u="sng" dirty="0" smtClean="0">
                <a:solidFill>
                  <a:schemeClr val="tx1"/>
                </a:solidFill>
              </a:rPr>
              <a:t>до 1 марта 2022 г.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Подать заявление можно до </a:t>
            </a:r>
            <a:r>
              <a:rPr lang="ru-RU" sz="1200" b="1" u="sng" dirty="0" smtClean="0">
                <a:solidFill>
                  <a:schemeClr val="tx1"/>
                </a:solidFill>
              </a:rPr>
              <a:t>30 сентября 2022 г.</a:t>
            </a:r>
            <a:endParaRPr lang="ru-RU" sz="1200" b="1" u="sng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6" y="5373216"/>
            <a:ext cx="5769024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Максимальный срок кредитных каникул – 6 месяцев;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 течение 6 месяцев субъект МСП не платит проценты и неустойку за просрочку возврата кредита;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Во время каникул банк не может потребовать вернуть кредит досрочно или выплатить обеспечение, включая залог, гарантию или поручительство 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2742456"/>
            <a:ext cx="1800200" cy="10465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Что такое кредитные каникулы?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0751" y="4048218"/>
            <a:ext cx="1809001" cy="10465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Как получить отсрочку?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0751" y="5459524"/>
            <a:ext cx="1803321" cy="10465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Условия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334072" y="3068960"/>
            <a:ext cx="581744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334072" y="4330334"/>
            <a:ext cx="581744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334072" y="5730788"/>
            <a:ext cx="581744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850106"/>
          </a:xfrm>
        </p:spPr>
        <p:txBody>
          <a:bodyPr>
            <a:normAutofit fontScale="90000"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число отраслей, которые смогут воспользоваться кредитными каникулами, вошли: сельское хозяйство, наука, культура, туризм, общепит, медицина,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IT,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розничная торговля.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отраслей утверждён постановлением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10 марта 2022 года № 337.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539552" y="1129081"/>
          <a:ext cx="7776864" cy="552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881">
                  <a:extLst>
                    <a:ext uri="{9D8B030D-6E8A-4147-A177-3AD203B41FA5}">
                      <a16:colId xmlns:a16="http://schemas.microsoft.com/office/drawing/2014/main" val="2325434383"/>
                    </a:ext>
                  </a:extLst>
                </a:gridCol>
              </a:tblGrid>
              <a:tr h="165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Сфера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 ОКВЭД 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Сельское, лесное хозяйство, охота, рыболовство и рыбоводство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01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Рыболовство и рыбоводство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03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Обрабатывающие производства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пищевых продуктов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10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напитков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11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текстильных изделий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13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одежды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14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кожи и изделий из кожи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15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древесины и производство изделий из дерева и пробки, кроме мебели, производство изделий из соломки и материалов для плетения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16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179732748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бумаги и бумажных изделий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17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74363044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полиграфическая и копирование носителей информации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18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411952201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химических веществ и химических продуктов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20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8907450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лекарственных средств и материалов, применяемых в медицинских целях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21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93323630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резиновых и пластмассовых изделий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4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22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742993917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прочей неметаллической минеральной продукции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5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23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927326446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металлургическое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6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24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9081624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готовых металлических изделий, кроме машин и оборудования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7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25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168070698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9542"/>
            <a:ext cx="1221234" cy="7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59" y="179542"/>
            <a:ext cx="576134" cy="57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835511"/>
            <a:ext cx="295232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Кредитные каникулы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6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490066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10 марта 2022 года №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337 (продолжение).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19819985"/>
              </p:ext>
            </p:extLst>
          </p:nvPr>
        </p:nvGraphicFramePr>
        <p:xfrm>
          <a:off x="539552" y="943523"/>
          <a:ext cx="7776864" cy="573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881">
                  <a:extLst>
                    <a:ext uri="{9D8B030D-6E8A-4147-A177-3AD203B41FA5}">
                      <a16:colId xmlns:a16="http://schemas.microsoft.com/office/drawing/2014/main" val="2325434383"/>
                    </a:ext>
                  </a:extLst>
                </a:gridCol>
              </a:tblGrid>
              <a:tr h="268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Сфера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 ОКВЭД 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компьютеров, электронных и оптических изделий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26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электрического оборудования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27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машин и оборудования, не включенных в другие группировки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28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автотранспортных средств, прицепов и полуприцепов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29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прочих транспортных средств и оборудования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30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мебели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31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прочих готовых изделий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32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монтаж машин и оборудования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33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Торговля оптовая и розничная, ремонт автотранспортных средств и мотоциклов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розничная легковыми автомобилями и легкими автотранспортными средствами в специализированных магазинах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45.11.2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179732748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розничная легковыми автомобилями и легкими автотранспортными средствами прочая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45.11.3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74363044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розничная прочими автотранспортными средствами, кроме пассажирских, в специализированных магазинах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45.19.2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411952201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розничная прочими автотранспортными средствами, кроме пассажирских, прочая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45.19.3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8907450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и ремонт автотранспортных средств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4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45.2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93323630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автомобильными деталями, узлами и принадлежностями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5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45.3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742993917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розничная автомобильными деталями, узлами и принадлежностями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6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45.32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927326446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розничная мотоциклами, их деталями, составными частями и принадлежностями в специализированных магазинах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7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45.40.2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908162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17" y="36126"/>
            <a:ext cx="1221234" cy="7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53" y="204023"/>
            <a:ext cx="429146" cy="4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669157"/>
            <a:ext cx="295232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Кредитные каникулы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8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490066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10 марта 2022 года №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337 (продолжение).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01827489"/>
              </p:ext>
            </p:extLst>
          </p:nvPr>
        </p:nvGraphicFramePr>
        <p:xfrm>
          <a:off x="539552" y="943523"/>
          <a:ext cx="7776864" cy="5535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881">
                  <a:extLst>
                    <a:ext uri="{9D8B030D-6E8A-4147-A177-3AD203B41FA5}">
                      <a16:colId xmlns:a16="http://schemas.microsoft.com/office/drawing/2014/main" val="2325434383"/>
                    </a:ext>
                  </a:extLst>
                </a:gridCol>
              </a:tblGrid>
              <a:tr h="268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Сфера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 ОКВЭД 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розничная мотоциклами, их деталями, узлами и принадлежностями прочая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45.40.3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и ремонт мотоциклов и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мототранспортных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45.40.5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Торговля оптовая и розничная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оптовая, кроме оптовой торговли автотранспортными средствами и мотоциклами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розничная, кроме торговли автотранспортными средствами и мотоциклами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Транспортировка и хранение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железнодорожного транспорта: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49.1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междугородные и международные пассажирские перевозки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Перевозка пассажиров железнодорожным транспортом в междугородном сообщении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49.10.1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автомобильного грузового транспорта и услуги по перевозкам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49.4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179732748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морского пассажирского транспорта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50.1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74363044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внутреннего водного пассажирского транспорта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50.3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411952201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пассажирского воздушного транспорта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51.1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8907450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грузового воздушного транспорта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51.21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93323630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Складское хозяйство и вспомогательная транспортная деятельность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52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742993917"/>
                  </a:ext>
                </a:extLst>
              </a:tr>
              <a:tr h="251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Деятельность гостиниц и предприятий общественного питания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26446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предоставлению мест для временного проживания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4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55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9081624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предоставлению продуктов питания и напитков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5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56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9636997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81" y="114328"/>
            <a:ext cx="1005210" cy="62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75" y="204023"/>
            <a:ext cx="448839" cy="4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672169"/>
            <a:ext cx="295232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Кредитные каникулы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490066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10 марта 2022 года №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337 (продолжение).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28880562"/>
              </p:ext>
            </p:extLst>
          </p:nvPr>
        </p:nvGraphicFramePr>
        <p:xfrm>
          <a:off x="539552" y="943523"/>
          <a:ext cx="7776864" cy="5698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881">
                  <a:extLst>
                    <a:ext uri="{9D8B030D-6E8A-4147-A177-3AD203B41FA5}">
                      <a16:colId xmlns:a16="http://schemas.microsoft.com/office/drawing/2014/main" val="2325434383"/>
                    </a:ext>
                  </a:extLst>
                </a:gridCol>
              </a:tblGrid>
              <a:tr h="268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Сфера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 ОКВЭД 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Деятельность в области информации и связи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издательская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58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кинофильмов, видеофильмов и телевизионных программ, издание звукозаписей и нот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59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телевизионного и радиовещания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60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сфере телекоммуникаций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61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компьютерного программного обеспечения, консультационные услуги в данной области и другие сопутствующие услуги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62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информационных технологий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63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04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Деятельность по операциям с недвижимым имуществом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с недвижимым имуществом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68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Деятельность профессиональная, научная и техническая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732748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Научные исследования и разработки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72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74363044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рекламная и исследование конъюнктуры рынка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73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411952201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профессиональная научная и техническая прочая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74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8907450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ветеринарная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75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93323630"/>
                  </a:ext>
                </a:extLst>
              </a:tr>
              <a:tr h="251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Деятельность административная и сопутствующие дополнительные услуги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993917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трудоустройству и подбору персонала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78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927326446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туристических агентств и прочих организаций, предоставляющих услуги в сфере туризма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4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79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9081624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обслуживанию зданий и территорий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5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81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9636997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069"/>
            <a:ext cx="1101019" cy="68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31" y="274638"/>
            <a:ext cx="376929" cy="37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36096" y="677834"/>
            <a:ext cx="295232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Кредитные каникулы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4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490066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10 марта 2022 года №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337 (продолжение).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4805703"/>
              </p:ext>
            </p:extLst>
          </p:nvPr>
        </p:nvGraphicFramePr>
        <p:xfrm>
          <a:off x="539552" y="943523"/>
          <a:ext cx="7776864" cy="5243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881">
                  <a:extLst>
                    <a:ext uri="{9D8B030D-6E8A-4147-A177-3AD203B41FA5}">
                      <a16:colId xmlns:a16="http://schemas.microsoft.com/office/drawing/2014/main" val="2325434383"/>
                    </a:ext>
                  </a:extLst>
                </a:gridCol>
              </a:tblGrid>
              <a:tr h="268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Сфера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 ОКВЭД 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организации конференций и выставок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82.3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Образование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85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Деятельность в области здравоохранения и социальных услуг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здравоохранения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86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уходу с обеспечением проживания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87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социальных услуг без обеспечения проживания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88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04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 Деятельность в области культуры, спорта, организации досуга и развлечений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творческая, деятельность в области искусства и организации развлечений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библиотек, архивов, музеев и прочих объектов культуры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179732748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спорта, отдыха и развлечений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74363044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общественных организаций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411952201"/>
                  </a:ext>
                </a:extLst>
              </a:tr>
              <a:tr h="251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 Предоставление прочих видов услуг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07450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компьютеров, предметов личного потребления и хозяйственно-бытового назначения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93323630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Стирка и химическая чистка текстильных и меховых изделий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96.01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742993917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услуг парикмахерскими и салонами красоты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96.02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927326446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физкультурно-оздоровительная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4" tooltip="&quot;ОК 029-2014 (КДЕС Ред. 2). Общероссийский классификатор видов экономической деятельности&quot; (утв. Приказом Росстандарта от 31.01.2014 N 14-ст) (ред. от 07.12.2021){КонсультантПлюс}"/>
                        </a:rPr>
                        <a:t>96.04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908162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224"/>
            <a:ext cx="1206691" cy="75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4643"/>
            <a:ext cx="376929" cy="37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655791"/>
            <a:ext cx="295232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Кредитные каникулы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77809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ГОСПОДДЕРЖКИ ДЛЯ МАЛОГО И СРЕДНЕГО БИЗНЕСА, ПРИНЯТЫЕ НА ФЕДЕРАЛЬНОМ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4082"/>
            <a:ext cx="1257932" cy="89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368"/>
            <a:ext cx="566876" cy="56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45284" y="961031"/>
            <a:ext cx="29523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Льготное кредитование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6305" y="1400262"/>
            <a:ext cx="8219256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Правительство России вместе с Банком России и Корпорацией МСП запускают льготные программы кредитования для бизнеса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37229" y="2201431"/>
            <a:ext cx="6003495" cy="14790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Ставка – до 8,5% годовых на оборотные и инвестиционные цели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Объём программы – 60 млрд рублей до конца марта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Какие отрасли – 28 отраслей из перечня пострадавших (постановление №1513)</a:t>
            </a:r>
          </a:p>
          <a:p>
            <a:pPr algn="ctr"/>
            <a:r>
              <a:rPr lang="ru-RU" sz="1100" b="1" u="sng" dirty="0">
                <a:solidFill>
                  <a:schemeClr val="tx1"/>
                </a:solidFill>
              </a:rPr>
              <a:t>Программа запущена.</a:t>
            </a:r>
            <a:r>
              <a:rPr lang="ru-RU" sz="1100" b="1" dirty="0">
                <a:solidFill>
                  <a:schemeClr val="tx1"/>
                </a:solidFill>
              </a:rPr>
              <a:t> Список банков на сайте Корпорации (</a:t>
            </a:r>
            <a:r>
              <a:rPr lang="ru-RU" sz="1100" b="1" dirty="0">
                <a:solidFill>
                  <a:schemeClr val="tx1"/>
                </a:solidFill>
                <a:hlinkClick r:id="rId4"/>
              </a:rPr>
              <a:t>https://corpmsp.ru/bankam/programma_stimulir</a:t>
            </a:r>
            <a:r>
              <a:rPr lang="ru-RU" sz="1100" b="1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ru-RU" sz="11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sz="1100" b="1" dirty="0">
                <a:solidFill>
                  <a:srgbClr val="FF0000"/>
                </a:solidFill>
              </a:rPr>
              <a:t>Уполномоченные банки (на территории Республики Алтай): ПАО Сбербанк, </a:t>
            </a:r>
            <a:endParaRPr lang="ru-RU" sz="11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Банк </a:t>
            </a:r>
            <a:r>
              <a:rPr lang="ru-RU" sz="1100" b="1" dirty="0">
                <a:solidFill>
                  <a:srgbClr val="FF0000"/>
                </a:solidFill>
              </a:rPr>
              <a:t>ВТБ, АО «</a:t>
            </a:r>
            <a:r>
              <a:rPr lang="ru-RU" sz="1100" b="1" dirty="0" err="1">
                <a:solidFill>
                  <a:srgbClr val="FF0000"/>
                </a:solidFill>
              </a:rPr>
              <a:t>Россельхозбанк</a:t>
            </a:r>
            <a:r>
              <a:rPr lang="ru-RU" sz="1100" b="1" dirty="0">
                <a:solidFill>
                  <a:srgbClr val="FF0000"/>
                </a:solidFill>
              </a:rPr>
              <a:t>», ПАО «</a:t>
            </a:r>
            <a:r>
              <a:rPr lang="ru-RU" sz="1100" b="1" dirty="0" err="1" smtClean="0">
                <a:solidFill>
                  <a:srgbClr val="FF0000"/>
                </a:solidFill>
              </a:rPr>
              <a:t>Совкомбанк</a:t>
            </a:r>
            <a:r>
              <a:rPr lang="ru-RU" sz="1100" b="1" dirty="0" smtClean="0">
                <a:solidFill>
                  <a:srgbClr val="FF0000"/>
                </a:solidFill>
              </a:rPr>
              <a:t>», </a:t>
            </a:r>
          </a:p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ОО </a:t>
            </a:r>
            <a:r>
              <a:rPr lang="ru-RU" sz="1100" b="1" dirty="0">
                <a:solidFill>
                  <a:srgbClr val="FF0000"/>
                </a:solidFill>
              </a:rPr>
              <a:t>КБ «</a:t>
            </a:r>
            <a:r>
              <a:rPr lang="ru-RU" sz="1100" b="1" dirty="0" err="1">
                <a:solidFill>
                  <a:srgbClr val="FF0000"/>
                </a:solidFill>
              </a:rPr>
              <a:t>Алтайкапиталбанк</a:t>
            </a:r>
            <a:r>
              <a:rPr lang="ru-RU" sz="1100" b="1" dirty="0">
                <a:solidFill>
                  <a:srgbClr val="FF0000"/>
                </a:solidFill>
              </a:rPr>
              <a:t>», Банк Зенит, МСП-Банк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79703" y="3772300"/>
            <a:ext cx="5944834" cy="13544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Ставка – до 15% годовых для малого и </a:t>
            </a:r>
            <a:r>
              <a:rPr lang="ru-RU" sz="1100" b="1" dirty="0" err="1">
                <a:solidFill>
                  <a:schemeClr val="tx1"/>
                </a:solidFill>
              </a:rPr>
              <a:t>микробизнеса</a:t>
            </a:r>
            <a:r>
              <a:rPr lang="ru-RU" sz="1100" b="1" dirty="0">
                <a:solidFill>
                  <a:schemeClr val="tx1"/>
                </a:solidFill>
              </a:rPr>
              <a:t>, 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до </a:t>
            </a:r>
            <a:r>
              <a:rPr lang="ru-RU" sz="1100" b="1" dirty="0">
                <a:solidFill>
                  <a:schemeClr val="tx1"/>
                </a:solidFill>
              </a:rPr>
              <a:t>13,5% годовых – для среднего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Объём программы – 335 млрд рублей до конца 2022 года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В системно значимых банках можно получить кредит только на инвестиционные цели, в остальных – как на оборотные, так и инвестиционные</a:t>
            </a:r>
          </a:p>
          <a:p>
            <a:pPr algn="ctr"/>
            <a:r>
              <a:rPr lang="ru-RU" sz="1100" b="1" u="sng" dirty="0">
                <a:solidFill>
                  <a:schemeClr val="tx1"/>
                </a:solidFill>
              </a:rPr>
              <a:t>Начнет работать 16 марта. </a:t>
            </a:r>
            <a:endParaRPr lang="ru-RU" sz="11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Список </a:t>
            </a:r>
            <a:r>
              <a:rPr lang="ru-RU" sz="1100" b="1" dirty="0">
                <a:solidFill>
                  <a:schemeClr val="tx1"/>
                </a:solidFill>
              </a:rPr>
              <a:t>банков аналогично программе «Антикризисная».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5940" y="5301208"/>
            <a:ext cx="5985048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Ставка – до 15% годовых для малого и </a:t>
            </a:r>
            <a:r>
              <a:rPr lang="ru-RU" sz="1100" b="1" dirty="0" err="1">
                <a:solidFill>
                  <a:schemeClr val="tx1"/>
                </a:solidFill>
              </a:rPr>
              <a:t>микробизнеса</a:t>
            </a:r>
            <a:r>
              <a:rPr lang="ru-RU" sz="1100" b="1" dirty="0">
                <a:solidFill>
                  <a:schemeClr val="tx1"/>
                </a:solidFill>
              </a:rPr>
              <a:t>, 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до </a:t>
            </a:r>
            <a:r>
              <a:rPr lang="ru-RU" sz="1100" b="1" dirty="0">
                <a:solidFill>
                  <a:schemeClr val="tx1"/>
                </a:solidFill>
              </a:rPr>
              <a:t>13,5% годовых – для среднего.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Объём программы – 340 млрд рублей до конца 2022 года</a:t>
            </a:r>
          </a:p>
          <a:p>
            <a:pPr algn="ctr"/>
            <a:r>
              <a:rPr lang="ru-RU" sz="1100" b="1" u="sng" dirty="0">
                <a:solidFill>
                  <a:schemeClr val="tx1"/>
                </a:solidFill>
              </a:rPr>
              <a:t>Начнёт работать в середине марта </a:t>
            </a:r>
            <a:r>
              <a:rPr lang="ru-RU" sz="1100" b="1" dirty="0">
                <a:solidFill>
                  <a:schemeClr val="tx1"/>
                </a:solidFill>
              </a:rPr>
              <a:t>(после подписания соглашений банков с ЦБ</a:t>
            </a:r>
            <a:r>
              <a:rPr lang="ru-RU" sz="1100" b="1" dirty="0" smtClean="0">
                <a:solidFill>
                  <a:schemeClr val="tx1"/>
                </a:solidFill>
              </a:rPr>
              <a:t>).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5041" y="2417682"/>
            <a:ext cx="1800200" cy="10465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i="1" dirty="0">
                <a:solidFill>
                  <a:schemeClr val="tx1"/>
                </a:solidFill>
              </a:rPr>
              <a:t>Программа Корпорации МСП и ЦБ «ПСК Антикризисная»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7315" y="3884841"/>
            <a:ext cx="1752500" cy="10465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Программа Корпорации МСП и ЦБ «ПСК Инвестиционная»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6305" y="5242453"/>
            <a:ext cx="1794520" cy="10449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i="1" dirty="0">
                <a:solidFill>
                  <a:schemeClr val="tx1"/>
                </a:solidFill>
              </a:rPr>
              <a:t>Программа Банка России «ПСК «Оборотная»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055485" y="2637322"/>
            <a:ext cx="581744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086568" y="4194690"/>
            <a:ext cx="600898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130066" y="5447611"/>
            <a:ext cx="581744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6381328"/>
            <a:ext cx="87129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rgbClr val="FF0000"/>
                </a:solidFill>
              </a:rPr>
              <a:t>Ставки по всем программам не будут зависеть от изменения ключевой ставки Центробанка</a:t>
            </a:r>
            <a:endParaRPr lang="ru-RU" sz="14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705</TotalTime>
  <Words>3501</Words>
  <Application>Microsoft Office PowerPoint</Application>
  <PresentationFormat>Экран (4:3)</PresentationFormat>
  <Paragraphs>558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МЕРЫ ГОСПОДДЕРЖКИ ДЛЯ МАЛОГО И СРЕДНЕГО БИЗНЕСА, ПРИНЯТЫЕ НА ФЕДЕРАЛЬНОМ УРОВНЕ </vt:lpstr>
      <vt:lpstr>МЕРЫ ГОСПОДДЕРЖКИ ДЛЯ МАЛОГО И СРЕДНЕГО БИЗНЕСА, ПРИНЯТЫЕ НА ФЕДЕРАЛЬНОМ УРОВНЕ</vt:lpstr>
      <vt:lpstr>В число отраслей, которые смогут воспользоваться кредитными каникулами, вошли: сельское хозяйство, наука, культура, туризм, общепит, медицина, IT, розничная торговля.  Перечень отраслей утверждён постановлением  Правительства Российской Федерации от 10 марта 2022 года № 337. </vt:lpstr>
      <vt:lpstr>Правительства Российской Федерации от 10 марта 2022 года № 337 (продолжение). </vt:lpstr>
      <vt:lpstr>Правительства Российской Федерации от 10 марта 2022 года № 337 (продолжение). </vt:lpstr>
      <vt:lpstr>Правительства Российской Федерации от 10 марта 2022 года № 337 (продолжение). </vt:lpstr>
      <vt:lpstr>Правительства Российской Федерации от 10 марта 2022 года № 337 (продолжение). </vt:lpstr>
      <vt:lpstr>МЕРЫ ГОСПОДДЕРЖКИ ДЛЯ МАЛОГО И СРЕДНЕГО БИЗНЕСА, ПРИНЯТЫЕ НА ФЕДЕРАЛЬНОМ УРОВНЕ</vt:lpstr>
      <vt:lpstr>Перечень отраслей деятельности субъектов МСП для кредитования по программе Корпорации МСП и Банка России «ПСК Антикризисная»  (из Приложения № 3 к Постановлению Правительства РФ  от 07.09.2021 № 1513)</vt:lpstr>
      <vt:lpstr>Перечень отраслей деятельности субъектов МСП для кредитования по программе Корпорации МСП и Банка России «ПСК Антикризисная»  (из Приложения № 3 к Постановлению Правительства РФ  от 07.09.2021 № 1513) (продолжение)</vt:lpstr>
      <vt:lpstr>МЕРЫ ГОСПОДДЕРЖКИ ДЛЯ МАЛОГО И  СРЕДНЕГО БИЗНЕСА,  РАЗРАБАТЫВАЕМЫЕ НА ФЕДЕРАЛЬНОМ УРОВНЕ</vt:lpstr>
      <vt:lpstr>МЕРЫ ГОСПОДДЕРЖКИ  ДЛЯ МАЛОГО И СРЕДНЕГО БИЗНЕСА, РАЗРАБАТЫВАЕМЫЕ НА ФЕДЕРАЛЬНОМ УРОВНЕ</vt:lpstr>
      <vt:lpstr>МЕРЫ ГОСПОДДЕРЖКИ ДЛЯ МАЛОГО И  СРЕДНЕГО БИЗНЕСА,  ПРИНЯТЫЕ НА ФЕДЕРАЛЬНОМ УРОВНЕ</vt:lpstr>
      <vt:lpstr>МЕРЫ ГОСПОДДЕРЖКИ ДЛЯ МАЛОГО И  СРЕДНЕГО БИЗНЕСА,  ПРИНЯТЫЕ НА ФЕДЕРАЛЬНОМ УРОВНЕ</vt:lpstr>
      <vt:lpstr>МЕРЫ ГОСПОДДЕРЖКИ ДЛЯ МАЛОГО И  СРЕДНЕГО БИЗНЕСА, РАЗРАБАТЫВАЕМЫЕ НА ФЕДЕРАЛЬНОМ УРОВНЕ</vt:lpstr>
      <vt:lpstr>МЕРЫ ГОСПОДДЕРЖКИ ДЛЯ МАЛОГО И  СРЕДНЕГО БИЗНЕСА,  ПРИНЯТЫЕ НА ФЕДЕРАЛЬНОМ УРОВНЕ</vt:lpstr>
      <vt:lpstr>МЕРЫ ГОСПОДДЕРЖКИ ДЛЯ МАЛОГО И  СРЕДНЕГО БИЗНЕСА,  ДЕЙСТВУЮЩИЕ НА РЕГИОНАЛЬНОМ УРОВНЕ</vt:lpstr>
      <vt:lpstr>МЕРЫ ГОСПОДДЕРЖКИ ДЛЯ МАЛОГО И  СРЕДНЕГО БИЗНЕСА,  ДЕЙСТВУЮЩИЕ НА РЕГИОНАЛЬНОМ УРОВНЕ</vt:lpstr>
      <vt:lpstr>МЕРЫ ГОСПОДДЕРЖКИ ДЛЯ МАЛОГО И  СРЕДНЕГО БИЗНЕСА,  ДЕЙСТВУЮЩИЕ НА РЕГИОНАЛЬНОМ УРОВНЕ</vt:lpstr>
      <vt:lpstr>Фонд поддержки малого и среднего предпринимательства Республики Алтай  предлагает следующие меры:</vt:lpstr>
      <vt:lpstr>МЕРЫ ГОСПОДДЕРЖКИ ДЛЯ МАЛОГО И  СРЕДНЕГО БИЗНЕСА,  ДЕЙСТВУЮЩИЕ НА РЕГИОНАЛЬНОМ УРОВНЕ</vt:lpstr>
      <vt:lpstr>МЕРЫ ГОСПОДДЕРЖКИ ДЛЯ СИСТЕМООБРАЗУЮЩИХ ПРЕДПРИЯТИЙ, ПРЕДЛОЖЕННЫЕ РЕСПУБЛИКОЙ АЛТАЙ </vt:lpstr>
      <vt:lpstr>Фонд поддержки малого и среднего предпринимательства Республики Алтай  предлагает следующие меры:</vt:lpstr>
      <vt:lpstr>Фонд поддержки малого и среднего предпринимательства Республики Алтай  предлагает следующие меры:</vt:lpstr>
      <vt:lpstr>С целью получения подробной консультации по мерам  государственной поддержки просим обращаться  по телефонам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Минэкономразвития РА</dc:creator>
  <cp:lastModifiedBy>Минэкономразвития РА</cp:lastModifiedBy>
  <cp:revision>71</cp:revision>
  <cp:lastPrinted>2020-04-06T10:21:43Z</cp:lastPrinted>
  <dcterms:created xsi:type="dcterms:W3CDTF">2020-04-01T07:51:49Z</dcterms:created>
  <dcterms:modified xsi:type="dcterms:W3CDTF">2022-03-16T05:26:29Z</dcterms:modified>
</cp:coreProperties>
</file>