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267" r:id="rId2"/>
    <p:sldId id="268" r:id="rId3"/>
    <p:sldId id="269" r:id="rId4"/>
    <p:sldId id="371" r:id="rId5"/>
    <p:sldId id="375" r:id="rId6"/>
    <p:sldId id="383" r:id="rId7"/>
    <p:sldId id="384" r:id="rId8"/>
    <p:sldId id="385" r:id="rId9"/>
    <p:sldId id="392" r:id="rId10"/>
    <p:sldId id="393" r:id="rId11"/>
    <p:sldId id="373" r:id="rId12"/>
    <p:sldId id="391" r:id="rId13"/>
    <p:sldId id="413" r:id="rId14"/>
    <p:sldId id="409" r:id="rId15"/>
    <p:sldId id="412" r:id="rId16"/>
    <p:sldId id="410" r:id="rId17"/>
    <p:sldId id="401" r:id="rId18"/>
    <p:sldId id="408" r:id="rId19"/>
    <p:sldId id="377" r:id="rId20"/>
    <p:sldId id="402" r:id="rId21"/>
    <p:sldId id="403" r:id="rId22"/>
    <p:sldId id="414" r:id="rId23"/>
    <p:sldId id="404" r:id="rId24"/>
    <p:sldId id="406" r:id="rId25"/>
    <p:sldId id="405" r:id="rId26"/>
    <p:sldId id="396" r:id="rId27"/>
    <p:sldId id="390" r:id="rId28"/>
    <p:sldId id="395" r:id="rId29"/>
    <p:sldId id="388" r:id="rId30"/>
    <p:sldId id="387" r:id="rId31"/>
    <p:sldId id="381" r:id="rId32"/>
  </p:sldIdLst>
  <p:sldSz cx="9906000" cy="6858000" type="A4"/>
  <p:notesSz cx="9928225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9D813F9-F28E-0C44-A346-DEC14CF922E5}">
          <p14:sldIdLst>
            <p14:sldId id="267"/>
            <p14:sldId id="268"/>
            <p14:sldId id="269"/>
            <p14:sldId id="371"/>
            <p14:sldId id="375"/>
            <p14:sldId id="383"/>
            <p14:sldId id="384"/>
            <p14:sldId id="385"/>
            <p14:sldId id="392"/>
            <p14:sldId id="393"/>
            <p14:sldId id="373"/>
            <p14:sldId id="391"/>
            <p14:sldId id="413"/>
            <p14:sldId id="409"/>
            <p14:sldId id="412"/>
            <p14:sldId id="410"/>
            <p14:sldId id="401"/>
            <p14:sldId id="408"/>
            <p14:sldId id="377"/>
            <p14:sldId id="402"/>
            <p14:sldId id="403"/>
            <p14:sldId id="414"/>
            <p14:sldId id="404"/>
            <p14:sldId id="406"/>
            <p14:sldId id="405"/>
            <p14:sldId id="396"/>
            <p14:sldId id="390"/>
            <p14:sldId id="395"/>
            <p14:sldId id="388"/>
            <p14:sldId id="387"/>
            <p14:sldId id="3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56A0"/>
    <a:srgbClr val="D1D1D1"/>
    <a:srgbClr val="B1C1E4"/>
    <a:srgbClr val="B9B9B9"/>
    <a:srgbClr val="F1F1F1"/>
    <a:srgbClr val="A6A6A6"/>
    <a:srgbClr val="595959"/>
    <a:srgbClr val="FBFBFB"/>
    <a:srgbClr val="FCFCFC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84" autoAdjust="0"/>
    <p:restoredTop sz="94719"/>
  </p:normalViewPr>
  <p:slideViewPr>
    <p:cSldViewPr snapToGrid="0">
      <p:cViewPr varScale="1">
        <p:scale>
          <a:sx n="109" d="100"/>
          <a:sy n="109" d="100"/>
        </p:scale>
        <p:origin x="1530" y="10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64705569170252131"/>
          <c:y val="9.015660102328843E-2"/>
          <c:w val="0.31968639460590259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>
              <a:softEdge rad="0"/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1-74CC-7149-9EE5-F5E81176CC68}"/>
              </c:ext>
            </c:extLst>
          </c:dPt>
          <c:dPt>
            <c:idx val="1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3-74CC-7149-9EE5-F5E81176CC68}"/>
              </c:ext>
            </c:extLst>
          </c:dPt>
          <c:dPt>
            <c:idx val="2"/>
            <c:invertIfNegative val="0"/>
            <c:bubble3D val="0"/>
            <c:spPr>
              <a:solidFill>
                <a:srgbClr val="4756A0"/>
              </a:solidFill>
              <a:ln>
                <a:noFill/>
              </a:ln>
              <a:effectLst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5-74CC-7149-9EE5-F5E81176CC6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ДЕЯТЕЛЬНОСТЬ ГОСТИНИЦ И ПРЕДПРИЯТИЙ ОБЩЕСТВЕННОГО ПИТАНИЯ</c:v>
                </c:pt>
                <c:pt idx="1">
                  <c:v>ОБРАЗОВАНИЕ</c:v>
                </c:pt>
                <c:pt idx="2">
                  <c:v>ГОСУДАРСТВЕННОЕ УПРАВЛЕНИЕ И ОБЕСПЕЧЕНИЕ ВОЕННОЙ БЕЗОПАСНОСТИ; СОЦИАЛЬНОЕ ОБЕСПЕЧЕНИЕ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873</c:v>
                </c:pt>
                <c:pt idx="1">
                  <c:v>997</c:v>
                </c:pt>
                <c:pt idx="2">
                  <c:v>1342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4CC-7149-9EE5-F5E81176CC6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923453711"/>
        <c:axId val="1217394272"/>
      </c:barChart>
      <c:catAx>
        <c:axId val="9234537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217394272"/>
        <c:crosses val="autoZero"/>
        <c:auto val="1"/>
        <c:lblAlgn val="r"/>
        <c:lblOffset val="100"/>
        <c:noMultiLvlLbl val="0"/>
      </c:catAx>
      <c:valAx>
        <c:axId val="12173942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234537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"/>
          <c:y val="9.0156754660335875E-2"/>
          <c:w val="0.5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D2E-2D4B-B55A-631E22352E35}"/>
              </c:ext>
            </c:extLst>
          </c:dPt>
          <c:dPt>
            <c:idx val="1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D2E-2D4B-B55A-631E22352E35}"/>
              </c:ext>
            </c:extLst>
          </c:dPt>
          <c:dPt>
            <c:idx val="2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D2E-2D4B-B55A-631E22352E35}"/>
              </c:ext>
            </c:extLst>
          </c:dPt>
          <c:dPt>
            <c:idx val="3"/>
            <c:invertIfNegative val="0"/>
            <c:bubble3D val="0"/>
            <c:spPr>
              <a:solidFill>
                <a:srgbClr val="4756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D2E-2D4B-B55A-631E22352E3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ru-RU" dirty="0" smtClean="0"/>
                      <a:t>70,7 тыс. руб.</a:t>
                    </a:r>
                    <a:endParaRPr lang="ru-RU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D2E-2D4B-B55A-631E22352E3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ru-RU" dirty="0" smtClean="0"/>
                      <a:t>89,2 тыс. руб.</a:t>
                    </a:r>
                    <a:endParaRPr lang="ru-RU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D2E-2D4B-B55A-631E22352E3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 dirty="0" smtClean="0"/>
                      <a:t>89,8 тыс. руб.</a:t>
                    </a:r>
                    <a:endParaRPr lang="ru-RU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D2E-2D4B-B55A-631E22352E35}"/>
                </c:ext>
              </c:extLst>
            </c:dLbl>
            <c:dLbl>
              <c:idx val="3"/>
              <c:layout>
                <c:manualLayout>
                  <c:x val="2.1528632920299495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114,2 тыс. руб.</a:t>
                    </a:r>
                    <a:endParaRPr lang="ru-RU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150554407221312"/>
                      <c:h val="0.147709663243593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6D2E-2D4B-B55A-631E22352E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Деятельность гостиниц и предприятий общественного питания </c:v>
                </c:pt>
                <c:pt idx="1">
                  <c:v>Деятельность в области культуры, спорта, организации досуга и развлечений</c:v>
                </c:pt>
                <c:pt idx="2">
                  <c:v>Деятельность административная и сопутствующие дополнительные услуги</c:v>
                </c:pt>
                <c:pt idx="3">
                  <c:v>Строительство </c:v>
                </c:pt>
              </c:strCache>
            </c:strRef>
          </c:cat>
          <c:val>
            <c:numRef>
              <c:f>Лист1!$B$2:$B$5</c:f>
              <c:numCache>
                <c:formatCode>#,##0\ [$₽-419]</c:formatCode>
                <c:ptCount val="4"/>
                <c:pt idx="0">
                  <c:v>70.7</c:v>
                </c:pt>
                <c:pt idx="1">
                  <c:v>89</c:v>
                </c:pt>
                <c:pt idx="2">
                  <c:v>89.8</c:v>
                </c:pt>
                <c:pt idx="3">
                  <c:v>114.2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D2E-2D4B-B55A-631E22352E3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3"/>
        <c:overlap val="-18"/>
        <c:axId val="923453711"/>
        <c:axId val="1217394272"/>
      </c:barChart>
      <c:catAx>
        <c:axId val="9234537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217394272"/>
        <c:crosses val="autoZero"/>
        <c:auto val="1"/>
        <c:lblAlgn val="ctr"/>
        <c:lblOffset val="100"/>
        <c:noMultiLvlLbl val="0"/>
      </c:catAx>
      <c:valAx>
        <c:axId val="1217394272"/>
        <c:scaling>
          <c:orientation val="minMax"/>
        </c:scaling>
        <c:delete val="1"/>
        <c:axPos val="b"/>
        <c:numFmt formatCode="#,##0\ [$₽-419]" sourceLinked="1"/>
        <c:majorTickMark val="none"/>
        <c:minorTickMark val="none"/>
        <c:tickLblPos val="nextTo"/>
        <c:crossAx val="9234537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380968335"/>
        <c:axId val="1380947055"/>
      </c:barChart>
      <c:catAx>
        <c:axId val="138096833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80947055"/>
        <c:crosses val="autoZero"/>
        <c:auto val="1"/>
        <c:lblAlgn val="ctr"/>
        <c:lblOffset val="100"/>
        <c:noMultiLvlLbl val="0"/>
      </c:catAx>
      <c:valAx>
        <c:axId val="138094705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80968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3697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971D3A-F981-406F-BE72-E5C68CCC5FA6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57CD7-F38E-4D60-A95B-D6D17A8500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9676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ID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697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B37D7-8989-964D-A8C1-BF06A633812A}" type="datetimeFigureOut">
              <a:rPr lang="ru-ID" smtClean="0"/>
              <a:t>01/28/2025</a:t>
            </a:fld>
            <a:endParaRPr lang="ru-ID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06763" y="849313"/>
            <a:ext cx="3314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ID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823" y="3271381"/>
            <a:ext cx="794258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ID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ID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20CD8-132A-1A42-9C3F-9E9662FD4B9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31069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6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118345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A78B7-45C9-6973-AA8F-F0E752135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D37853A-B8AF-55A1-7B01-3E1F40E2AC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6B8B35C-4133-E1D6-9F51-498BF5B2B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0A3BA0-D286-A1E5-3AB7-E4C28AD8A6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17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21845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F79C1-152E-6DD3-914F-0975F6064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3440153-E37B-8928-C321-4FF7191F96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B100BCA-CCC8-C840-A107-7B63A6D370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CBA88BC-B174-F26A-60B2-81DA885D49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18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991266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BCC1B-C639-1BB8-956F-A6C62B6E8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F1485FD-BE14-D346-9FB3-2D5150BEA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5966B83-3494-8F01-AF2D-1BEBA2A72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F3A82F7-7F86-790C-AC05-42214FC78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20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0101147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FBC2B-3D3B-A620-2B50-897CB7596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C66017F-911B-DACE-F3DA-90E1F118D3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B64317A-118B-3084-C73D-A03300587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535602-0E5A-E078-5840-1ABA122566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21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8566865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FBC2B-3D3B-A620-2B50-897CB7596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C66017F-911B-DACE-F3DA-90E1F118D3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B64317A-118B-3084-C73D-A03300587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535602-0E5A-E078-5840-1ABA122566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22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9391517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23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2346235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991B9-6FAC-DECA-05DE-82A1DD46F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973ABF1-4A70-539E-2CD9-D1F1E5D7AA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F273FE0-17F5-ED0D-FED7-1FB3347D12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3F4B7D-1084-D9EE-59E5-F2ED93093A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24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6271697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485B8-0E92-EBB9-348E-E68CF0C1D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6203F88-88D0-2BA9-E215-4BF235CAE3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6FAD497-1107-FDDA-23E3-90B21C0CE4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B7DD20-1D7E-CAA2-CD7E-B1FEAC66BB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25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789337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E5B55-D29D-80FE-F0DE-7D3594B46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0FB5411-F93B-2173-942B-083CE1A1C0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627847D-F29A-E4E8-FBFD-69FB8A0EA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D6BE24-4CFA-E703-FC78-9B770F7806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26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0365181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27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616327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7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253786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7F9D7-69DD-4EB2-972F-98B824971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B7D7F1A-BE5B-66EE-342D-3538B66086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4178875-FF37-EE86-DAD7-380DFAB7B5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63DEEC-3F28-764A-E6C2-61F16D030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28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535772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29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7192970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30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6918419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31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898463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8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18284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11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96060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12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170714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EE848-E41B-A1B8-4AC0-0D7577460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D2D8F3F-87A9-9214-6BBF-7ADA34AB94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20DAD4F-891F-3AFF-D81F-EDE67BB05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5530A5D-6A41-8892-BB6A-9B2EEEE272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13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42652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EFA0D-6428-3827-D96C-1BB124B05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916B94C-70F6-B99C-CB43-DE5BC9AA4D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F8BAAF5-7963-8DEE-5344-3AA996BB52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C3EC21-D4F7-DE0F-7A01-52679D2165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14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204828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87960-28E4-7815-99D9-313CF635A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DA2913B-9A35-EB12-F0F4-6B10F339C4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9A7AF89-1190-B616-3F7D-22A702493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1CCF27-DA1B-E069-F741-60B8BE1108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15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644384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561FA-9976-CAF5-DD77-B92DDE17F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3D878AB-4BD7-15A7-CB63-B319F6CB56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268BAC2-3D8D-FED3-772D-3D3029876A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6881B8-A6F6-C951-5903-60E3EE9087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16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088626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8016-56EC-0A43-ADB2-8D6B320CC239}" type="datetime1">
              <a:rPr lang="ru-RU" smtClean="0"/>
              <a:t>28.01.2025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562644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25D4-5D07-C84F-8F5B-C0FCE56BAA04}" type="datetime1">
              <a:rPr lang="ru-RU" smtClean="0"/>
              <a:t>28.01.2025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80939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5FE6-9F58-E04A-AF5D-E0D3CED08D0B}" type="datetime1">
              <a:rPr lang="ru-RU" smtClean="0"/>
              <a:t>28.01.2025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55683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C6A-949B-8546-BF85-B80F61ADB7C8}" type="datetime1">
              <a:rPr lang="ru-RU" smtClean="0"/>
              <a:t>28.01.2025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09922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1187-46BE-9D44-A2D2-7AB336D6874D}" type="datetime1">
              <a:rPr lang="ru-RU" smtClean="0"/>
              <a:t>28.01.2025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84368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D714-477C-8E4F-80B2-8100E37C6C45}" type="datetime1">
              <a:rPr lang="ru-RU" smtClean="0"/>
              <a:t>28.01.2025</a:t>
            </a:fld>
            <a:endParaRPr lang="ru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94144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CC66-20DE-6A40-94F2-95386CD16213}" type="datetime1">
              <a:rPr lang="ru-RU" smtClean="0"/>
              <a:t>28.01.2025</a:t>
            </a:fld>
            <a:endParaRPr lang="ru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710799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66C4-FF1D-DE42-949B-EFC34EECAF9A}" type="datetime1">
              <a:rPr lang="ru-RU" smtClean="0"/>
              <a:t>28.01.2025</a:t>
            </a:fld>
            <a:endParaRPr lang="ru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820264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0058-7471-E142-87EA-3597FEA11B8A}" type="datetime1">
              <a:rPr lang="ru-RU" smtClean="0"/>
              <a:t>28.01.2025</a:t>
            </a:fld>
            <a:endParaRPr lang="ru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6710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BD9B-40A4-764D-8305-4622582737AA}" type="datetime1">
              <a:rPr lang="ru-RU" smtClean="0"/>
              <a:t>28.01.2025</a:t>
            </a:fld>
            <a:endParaRPr lang="ru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0703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6164F-07BA-6243-AF5E-D22E108E4987}" type="datetime1">
              <a:rPr lang="ru-RU" smtClean="0"/>
              <a:t>28.01.2025</a:t>
            </a:fld>
            <a:endParaRPr lang="ru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33252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ACFB-CE6A-F744-9AEA-E08B5B8BAE3D}" type="datetime1">
              <a:rPr lang="ru-RU" smtClean="0"/>
              <a:t>28.01.2025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29922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jpeg"/><Relationship Id="rId7" Type="http://schemas.openxmlformats.org/officeDocument/2006/relationships/hyperlink" Target="http://putevoditel-altai.ru/Risunci/19/image022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40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svg"/><Relationship Id="rId9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svg"/><Relationship Id="rId5" Type="http://schemas.openxmlformats.org/officeDocument/2006/relationships/image" Target="../media/image45.png"/><Relationship Id="rId10" Type="http://schemas.openxmlformats.org/officeDocument/2006/relationships/image" Target="../media/image108.svg"/><Relationship Id="rId4" Type="http://schemas.openxmlformats.org/officeDocument/2006/relationships/image" Target="../media/image102.sv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svg"/><Relationship Id="rId5" Type="http://schemas.openxmlformats.org/officeDocument/2006/relationships/image" Target="../media/image49.png"/><Relationship Id="rId4" Type="http://schemas.openxmlformats.org/officeDocument/2006/relationships/image" Target="../media/image110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svg"/><Relationship Id="rId5" Type="http://schemas.openxmlformats.org/officeDocument/2006/relationships/image" Target="../media/image49.png"/><Relationship Id="rId4" Type="http://schemas.openxmlformats.org/officeDocument/2006/relationships/image" Target="../media/image110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10" Type="http://schemas.openxmlformats.org/officeDocument/2006/relationships/image" Target="../media/image39.svg"/><Relationship Id="rId4" Type="http://schemas.openxmlformats.org/officeDocument/2006/relationships/image" Target="../media/image114.svg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5.xml"/><Relationship Id="rId18" Type="http://schemas.openxmlformats.org/officeDocument/2006/relationships/slide" Target="slide20.xml"/><Relationship Id="rId26" Type="http://schemas.openxmlformats.org/officeDocument/2006/relationships/slide" Target="slide21.xml"/><Relationship Id="rId3" Type="http://schemas.openxmlformats.org/officeDocument/2006/relationships/slide" Target="slide4.xml"/><Relationship Id="rId21" Type="http://schemas.openxmlformats.org/officeDocument/2006/relationships/slide" Target="slide27.xml"/><Relationship Id="rId7" Type="http://schemas.openxmlformats.org/officeDocument/2006/relationships/slide" Target="slide8.xml"/><Relationship Id="rId12" Type="http://schemas.openxmlformats.org/officeDocument/2006/relationships/slide" Target="slide14.xml"/><Relationship Id="rId17" Type="http://schemas.openxmlformats.org/officeDocument/2006/relationships/slide" Target="slide19.xml"/><Relationship Id="rId25" Type="http://schemas.openxmlformats.org/officeDocument/2006/relationships/slide" Target="slide26.xml"/><Relationship Id="rId2" Type="http://schemas.openxmlformats.org/officeDocument/2006/relationships/slide" Target="slide3.xml"/><Relationship Id="rId16" Type="http://schemas.openxmlformats.org/officeDocument/2006/relationships/slide" Target="slide18.xml"/><Relationship Id="rId20" Type="http://schemas.openxmlformats.org/officeDocument/2006/relationships/slide" Target="slide2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slide" Target="slide13.xml"/><Relationship Id="rId24" Type="http://schemas.openxmlformats.org/officeDocument/2006/relationships/slide" Target="slide31.xml"/><Relationship Id="rId5" Type="http://schemas.openxmlformats.org/officeDocument/2006/relationships/slide" Target="slide6.xml"/><Relationship Id="rId15" Type="http://schemas.openxmlformats.org/officeDocument/2006/relationships/slide" Target="slide17.xml"/><Relationship Id="rId23" Type="http://schemas.openxmlformats.org/officeDocument/2006/relationships/slide" Target="slide30.xml"/><Relationship Id="rId28" Type="http://schemas.openxmlformats.org/officeDocument/2006/relationships/image" Target="../media/image1.png"/><Relationship Id="rId10" Type="http://schemas.openxmlformats.org/officeDocument/2006/relationships/slide" Target="slide11.xml"/><Relationship Id="rId19" Type="http://schemas.openxmlformats.org/officeDocument/2006/relationships/slide" Target="slide23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16.xml"/><Relationship Id="rId22" Type="http://schemas.openxmlformats.org/officeDocument/2006/relationships/slide" Target="slide29.xml"/><Relationship Id="rId27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5" Type="http://schemas.openxmlformats.org/officeDocument/2006/relationships/image" Target="../media/image51.png"/><Relationship Id="rId10" Type="http://schemas.openxmlformats.org/officeDocument/2006/relationships/image" Target="../media/image137.svg"/><Relationship Id="rId4" Type="http://schemas.openxmlformats.org/officeDocument/2006/relationships/image" Target="../media/image133.svg"/><Relationship Id="rId9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sv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svg"/><Relationship Id="rId5" Type="http://schemas.openxmlformats.org/officeDocument/2006/relationships/image" Target="../media/image57.png"/><Relationship Id="rId10" Type="http://schemas.openxmlformats.org/officeDocument/2006/relationships/image" Target="../media/image5.svg"/><Relationship Id="rId4" Type="http://schemas.openxmlformats.org/officeDocument/2006/relationships/image" Target="../media/image139.svg"/><Relationship Id="rId9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svg"/><Relationship Id="rId3" Type="http://schemas.openxmlformats.org/officeDocument/2006/relationships/image" Target="../media/image49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svg"/><Relationship Id="rId5" Type="http://schemas.openxmlformats.org/officeDocument/2006/relationships/image" Target="../media/image48.png"/><Relationship Id="rId4" Type="http://schemas.openxmlformats.org/officeDocument/2006/relationships/image" Target="../media/image112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1.png"/><Relationship Id="rId4" Type="http://schemas.openxmlformats.org/officeDocument/2006/relationships/image" Target="../media/image61.png"/><Relationship Id="rId9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svg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12" Type="http://schemas.openxmlformats.org/officeDocument/2006/relationships/image" Target="../media/image188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svg"/><Relationship Id="rId11" Type="http://schemas.openxmlformats.org/officeDocument/2006/relationships/image" Target="../media/image72.png"/><Relationship Id="rId5" Type="http://schemas.openxmlformats.org/officeDocument/2006/relationships/image" Target="../media/image69.png"/><Relationship Id="rId10" Type="http://schemas.openxmlformats.org/officeDocument/2006/relationships/image" Target="../media/image186.svg"/><Relationship Id="rId4" Type="http://schemas.openxmlformats.org/officeDocument/2006/relationships/image" Target="../media/image180.svg"/><Relationship Id="rId9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17" Type="http://schemas.openxmlformats.org/officeDocument/2006/relationships/image" Target="../media/image150.svg"/><Relationship Id="rId2" Type="http://schemas.openxmlformats.org/officeDocument/2006/relationships/image" Target="../media/image4.png"/><Relationship Id="rId16" Type="http://schemas.openxmlformats.org/officeDocument/2006/relationships/image" Target="../media/image7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4" Type="http://schemas.openxmlformats.org/officeDocument/2006/relationships/image" Target="../media/image5.png"/><Relationship Id="rId1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96.svg"/><Relationship Id="rId3" Type="http://schemas.openxmlformats.org/officeDocument/2006/relationships/image" Target="../media/image73.png"/><Relationship Id="rId21" Type="http://schemas.openxmlformats.org/officeDocument/2006/relationships/image" Target="../media/image76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20" Type="http://schemas.openxmlformats.org/officeDocument/2006/relationships/image" Target="../media/image19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svg"/><Relationship Id="rId11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26.svg"/><Relationship Id="rId19" Type="http://schemas.openxmlformats.org/officeDocument/2006/relationships/image" Target="../media/image53.png"/><Relationship Id="rId4" Type="http://schemas.openxmlformats.org/officeDocument/2006/relationships/image" Target="../media/image190.svg"/><Relationship Id="rId22" Type="http://schemas.openxmlformats.org/officeDocument/2006/relationships/image" Target="../media/image199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40.png"/><Relationship Id="rId12" Type="http://schemas.openxmlformats.org/officeDocument/2006/relationships/image" Target="../media/image207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78.png"/><Relationship Id="rId10" Type="http://schemas.openxmlformats.org/officeDocument/2006/relationships/image" Target="../media/image205.svg"/><Relationship Id="rId9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11.jpeg"/><Relationship Id="rId7" Type="http://schemas.openxmlformats.org/officeDocument/2006/relationships/image" Target="../media/image9.png"/><Relationship Id="rId12" Type="http://schemas.openxmlformats.org/officeDocument/2006/relationships/image" Target="../media/image2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chart" Target="../charts/chart1.xm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5" Type="http://schemas.openxmlformats.org/officeDocument/2006/relationships/image" Target="../media/image12.png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8" Type="http://schemas.openxmlformats.org/officeDocument/2006/relationships/image" Target="../media/image57.svg"/><Relationship Id="rId3" Type="http://schemas.openxmlformats.org/officeDocument/2006/relationships/image" Target="../media/image14.png"/><Relationship Id="rId21" Type="http://schemas.openxmlformats.org/officeDocument/2006/relationships/image" Target="../media/image21.png"/><Relationship Id="rId7" Type="http://schemas.openxmlformats.org/officeDocument/2006/relationships/image" Target="../media/image16.png"/><Relationship Id="rId17" Type="http://schemas.openxmlformats.org/officeDocument/2006/relationships/image" Target="../media/image19.png"/><Relationship Id="rId12" Type="http://schemas.openxmlformats.org/officeDocument/2006/relationships/image" Target="../media/image51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sv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49.svg"/><Relationship Id="rId19" Type="http://schemas.openxmlformats.org/officeDocument/2006/relationships/image" Target="../media/image20.png"/><Relationship Id="rId4" Type="http://schemas.openxmlformats.org/officeDocument/2006/relationships/image" Target="../media/image43.sv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svg"/><Relationship Id="rId5" Type="http://schemas.openxmlformats.org/officeDocument/2006/relationships/image" Target="../media/image23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7.svg"/><Relationship Id="rId18" Type="http://schemas.openxmlformats.org/officeDocument/2006/relationships/image" Target="../media/image32.jpeg"/><Relationship Id="rId3" Type="http://schemas.openxmlformats.org/officeDocument/2006/relationships/image" Target="../media/image69.svg"/><Relationship Id="rId12" Type="http://schemas.openxmlformats.org/officeDocument/2006/relationships/image" Target="../media/image29.png"/><Relationship Id="rId17" Type="http://schemas.openxmlformats.org/officeDocument/2006/relationships/image" Target="../media/image81.svg"/><Relationship Id="rId2" Type="http://schemas.openxmlformats.org/officeDocument/2006/relationships/image" Target="../media/image26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75.svg"/><Relationship Id="rId5" Type="http://schemas.openxmlformats.org/officeDocument/2006/relationships/image" Target="../media/image71.svg"/><Relationship Id="rId15" Type="http://schemas.openxmlformats.org/officeDocument/2006/relationships/image" Target="../media/image79.svg"/><Relationship Id="rId19" Type="http://schemas.openxmlformats.org/officeDocument/2006/relationships/image" Target="../media/image33.jpeg"/><Relationship Id="rId4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F35A2E48-CBA7-81AD-1A95-7B102E7F945B}"/>
              </a:ext>
            </a:extLst>
          </p:cNvPr>
          <p:cNvSpPr/>
          <p:nvPr/>
        </p:nvSpPr>
        <p:spPr>
          <a:xfrm>
            <a:off x="7613351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Майминский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район</a:t>
            </a:r>
            <a:endParaRPr kumimoji="0" lang="ru-ID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F5C67211-303C-B1E1-A395-221ED7DB4133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РАЙОН»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8FDDAF-2233-3B22-2472-B4AB898D053E}"/>
              </a:ext>
            </a:extLst>
          </p:cNvPr>
          <p:cNvSpPr txBox="1"/>
          <p:nvPr/>
        </p:nvSpPr>
        <p:spPr>
          <a:xfrm>
            <a:off x="9290859" y="459640"/>
            <a:ext cx="22429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31722E-E874-1A99-07C5-CE6DC9B6B33C}"/>
              </a:ext>
            </a:extLst>
          </p:cNvPr>
          <p:cNvSpPr txBox="1"/>
          <p:nvPr/>
        </p:nvSpPr>
        <p:spPr>
          <a:xfrm>
            <a:off x="7856283" y="3510169"/>
            <a:ext cx="1674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КРУПНО РАЗМЕСТИТЬ ГЕРБ ВАШЕГО МУНИЦИПАЛИТЕТА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7ED1A0-48E0-A223-6067-DBC0A849975B}"/>
              </a:ext>
            </a:extLst>
          </p:cNvPr>
          <p:cNvSpPr txBox="1"/>
          <p:nvPr/>
        </p:nvSpPr>
        <p:spPr>
          <a:xfrm>
            <a:off x="858321" y="3510169"/>
            <a:ext cx="174491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РАЗМЕСТИТЬ ФОТО ВАШЕГО МУНИЦИПАЛИТЕТА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72522" y="1197828"/>
            <a:ext cx="2605758" cy="324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78792" y="275383"/>
            <a:ext cx="448424" cy="557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32" y="1197828"/>
            <a:ext cx="6263409" cy="318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831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7DE7D-0010-3BC8-3EAE-B3A5A3C87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Скругленный прямоугольник 55">
            <a:extLst>
              <a:ext uri="{FF2B5EF4-FFF2-40B4-BE49-F238E27FC236}">
                <a16:creationId xmlns:a16="http://schemas.microsoft.com/office/drawing/2014/main" id="{9FA1CCCC-27F8-04AE-2D67-9FEF7E4963DB}"/>
              </a:ext>
            </a:extLst>
          </p:cNvPr>
          <p:cNvSpPr/>
          <p:nvPr/>
        </p:nvSpPr>
        <p:spPr>
          <a:xfrm>
            <a:off x="5305521" y="1429319"/>
            <a:ext cx="4497842" cy="1080000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:a16="http://schemas.microsoft.com/office/drawing/2014/main" id="{37F814F7-C72C-DEBF-A8E0-D0157782DA7F}"/>
              </a:ext>
            </a:extLst>
          </p:cNvPr>
          <p:cNvSpPr/>
          <p:nvPr/>
        </p:nvSpPr>
        <p:spPr>
          <a:xfrm>
            <a:off x="5305521" y="2692175"/>
            <a:ext cx="4497842" cy="1080000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id="{82B9E135-49A8-AFAE-B5ED-1983DB685625}"/>
              </a:ext>
            </a:extLst>
          </p:cNvPr>
          <p:cNvSpPr/>
          <p:nvPr/>
        </p:nvSpPr>
        <p:spPr>
          <a:xfrm>
            <a:off x="5305521" y="3955031"/>
            <a:ext cx="4497842" cy="1080000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7A8C65-2FFC-FA19-1043-FD5C616916B7}"/>
              </a:ext>
            </a:extLst>
          </p:cNvPr>
          <p:cNvSpPr txBox="1"/>
          <p:nvPr/>
        </p:nvSpPr>
        <p:spPr>
          <a:xfrm>
            <a:off x="627016" y="550177"/>
            <a:ext cx="904452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УРОВЕНЬ УДОВЛЕТВОРЕННОСТИ НАСЕЛЕНИЯ </a:t>
            </a:r>
            <a:r>
              <a:rPr lang="ru-ID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УСЛУГ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АМИ</a:t>
            </a:r>
            <a:r>
              <a:rPr lang="ru-ID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ЖИЗНЕОБЕСПЕЧЕНИ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0E7AEE1B-6493-2AAC-9706-2C996F25F138}"/>
              </a:ext>
            </a:extLst>
          </p:cNvPr>
          <p:cNvSpPr/>
          <p:nvPr/>
        </p:nvSpPr>
        <p:spPr>
          <a:xfrm>
            <a:off x="627018" y="163628"/>
            <a:ext cx="210843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96D46BCC-52CE-113E-98A7-2CFA709EE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A2AD330D-FF13-7864-9E54-AAB88FE0D0E9}"/>
              </a:ext>
            </a:extLst>
          </p:cNvPr>
          <p:cNvSpPr/>
          <p:nvPr/>
        </p:nvSpPr>
        <p:spPr>
          <a:xfrm>
            <a:off x="627016" y="1429319"/>
            <a:ext cx="4497842" cy="1080000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B503AD-0885-7A92-B50F-6D6B23E4B90F}"/>
              </a:ext>
            </a:extLst>
          </p:cNvPr>
          <p:cNvSpPr txBox="1"/>
          <p:nvPr/>
        </p:nvSpPr>
        <p:spPr>
          <a:xfrm>
            <a:off x="5870454" y="4190905"/>
            <a:ext cx="336797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ТРАНСПОРТНОГО ОБСЛУЖИВАНИЯ</a:t>
            </a:r>
          </a:p>
          <a:p>
            <a:pPr algn="ctr"/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76,80 %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901A812C-12AC-0269-B78F-98A858EE1EF6}"/>
              </a:ext>
            </a:extLst>
          </p:cNvPr>
          <p:cNvSpPr/>
          <p:nvPr/>
        </p:nvSpPr>
        <p:spPr>
          <a:xfrm>
            <a:off x="627016" y="2692175"/>
            <a:ext cx="4497842" cy="1080000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2D3A55BF-3247-B000-6EA4-E0D6AB1E9AFD}"/>
              </a:ext>
            </a:extLst>
          </p:cNvPr>
          <p:cNvSpPr/>
          <p:nvPr/>
        </p:nvSpPr>
        <p:spPr>
          <a:xfrm>
            <a:off x="709463" y="3955031"/>
            <a:ext cx="4497842" cy="1080000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A15FB1C-D0D1-CE8C-F8E6-994D5BF27E92}"/>
              </a:ext>
            </a:extLst>
          </p:cNvPr>
          <p:cNvSpPr txBox="1"/>
          <p:nvPr/>
        </p:nvSpPr>
        <p:spPr>
          <a:xfrm>
            <a:off x="5950426" y="2999224"/>
            <a:ext cx="3367976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ЭЛЕКТРОСНАБЖЕНИЯ</a:t>
            </a:r>
          </a:p>
          <a:p>
            <a:pPr algn="ctr"/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77,50%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85C49D6-BF39-8137-2806-6E756A76C75E}"/>
              </a:ext>
            </a:extLst>
          </p:cNvPr>
          <p:cNvSpPr txBox="1"/>
          <p:nvPr/>
        </p:nvSpPr>
        <p:spPr>
          <a:xfrm>
            <a:off x="1221385" y="4137829"/>
            <a:ext cx="336797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КАЧЕСТВА УСЛУГ  ВОДОСНАБЖЕНИЯ И ВОДООТВЕДЕНИЯ</a:t>
            </a:r>
          </a:p>
          <a:p>
            <a:pPr algn="ctr"/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91,52 %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EF38B41A-CEBF-CCE2-493A-938216893052}"/>
              </a:ext>
            </a:extLst>
          </p:cNvPr>
          <p:cNvSpPr txBox="1"/>
          <p:nvPr/>
        </p:nvSpPr>
        <p:spPr>
          <a:xfrm>
            <a:off x="1191948" y="1733566"/>
            <a:ext cx="3367976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ТЕПЛОСНАБЖЕНИЯ </a:t>
            </a:r>
          </a:p>
          <a:p>
            <a:pPr algn="ctr"/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95,21 %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D6839A-39A6-4F5E-B5FE-686F0C2ED13D}"/>
              </a:ext>
            </a:extLst>
          </p:cNvPr>
          <p:cNvSpPr txBox="1"/>
          <p:nvPr/>
        </p:nvSpPr>
        <p:spPr>
          <a:xfrm>
            <a:off x="5950426" y="1627209"/>
            <a:ext cx="336797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ОБСЛУЖИВАНИЯ АВТОМОБИЛЬНЫХ ДОРОГ</a:t>
            </a:r>
          </a:p>
          <a:p>
            <a:pPr algn="ctr"/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83,99 %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0EE053FA-A557-1414-8ECE-9262B61E39F3}"/>
              </a:ext>
            </a:extLst>
          </p:cNvPr>
          <p:cNvSpPr txBox="1"/>
          <p:nvPr/>
        </p:nvSpPr>
        <p:spPr>
          <a:xfrm>
            <a:off x="1047136" y="2878811"/>
            <a:ext cx="365760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КАЧЕСТВА УСЛУГ ГАЗОСНАБЖЕНИЯ </a:t>
            </a:r>
          </a:p>
          <a:p>
            <a:pPr algn="ctr"/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94,98 %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DF09B481-63E6-4827-EEE1-C4395D37642B}"/>
              </a:ext>
            </a:extLst>
          </p:cNvPr>
          <p:cNvSpPr txBox="1"/>
          <p:nvPr/>
        </p:nvSpPr>
        <p:spPr>
          <a:xfrm>
            <a:off x="627015" y="5404523"/>
            <a:ext cx="916058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7" name="Диаграмма 136">
            <a:extLst>
              <a:ext uri="{FF2B5EF4-FFF2-40B4-BE49-F238E27FC236}">
                <a16:creationId xmlns:a16="http://schemas.microsoft.com/office/drawing/2014/main" id="{C51C3D30-2B31-37DD-003E-863B1BF9B3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5595915"/>
              </p:ext>
            </p:extLst>
          </p:nvPr>
        </p:nvGraphicFramePr>
        <p:xfrm>
          <a:off x="5551329" y="1848679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142B7C9-C8A4-AD18-9E68-F31C31721362}"/>
              </a:ext>
            </a:extLst>
          </p:cNvPr>
          <p:cNvSpPr txBox="1"/>
          <p:nvPr/>
        </p:nvSpPr>
        <p:spPr>
          <a:xfrm>
            <a:off x="872825" y="5721154"/>
            <a:ext cx="2736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хорошее качество услуг водоснабжения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CE461E-F443-47C2-E7FF-BE4E6CF5C7C2}"/>
              </a:ext>
            </a:extLst>
          </p:cNvPr>
          <p:cNvSpPr txBox="1"/>
          <p:nvPr/>
        </p:nvSpPr>
        <p:spPr>
          <a:xfrm>
            <a:off x="3862274" y="5716498"/>
            <a:ext cx="2736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удовлетворительное качество услуг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обслуживания</a:t>
            </a:r>
            <a:endParaRPr lang="ru-RU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0FAD5A-EE6F-8C60-E3B8-C76D8952E3A6}"/>
              </a:ext>
            </a:extLst>
          </p:cNvPr>
          <p:cNvSpPr txBox="1"/>
          <p:nvPr/>
        </p:nvSpPr>
        <p:spPr>
          <a:xfrm>
            <a:off x="6851723" y="5716497"/>
            <a:ext cx="2736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плохое качество автомобильных дорог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27B8DF-37F1-A614-442C-D33BA1425CA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290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Скругленный прямоугольник 131">
            <a:extLst>
              <a:ext uri="{FF2B5EF4-FFF2-40B4-BE49-F238E27FC236}">
                <a16:creationId xmlns:a16="http://schemas.microsoft.com/office/drawing/2014/main" id="{965B5596-9886-1EDD-8689-79E3A0147044}"/>
              </a:ext>
            </a:extLst>
          </p:cNvPr>
          <p:cNvSpPr/>
          <p:nvPr/>
        </p:nvSpPr>
        <p:spPr>
          <a:xfrm>
            <a:off x="316524" y="1390039"/>
            <a:ext cx="9346222" cy="4906277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8" name="Скругленный прямоугольник 167">
            <a:extLst>
              <a:ext uri="{FF2B5EF4-FFF2-40B4-BE49-F238E27FC236}">
                <a16:creationId xmlns:a16="http://schemas.microsoft.com/office/drawing/2014/main" id="{406DE531-59AB-987E-57EA-AF99FD6084E2}"/>
              </a:ext>
            </a:extLst>
          </p:cNvPr>
          <p:cNvSpPr/>
          <p:nvPr/>
        </p:nvSpPr>
        <p:spPr>
          <a:xfrm>
            <a:off x="491203" y="1726658"/>
            <a:ext cx="3112632" cy="1895311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73" name="Скругленный прямоугольник 172">
            <a:extLst>
              <a:ext uri="{FF2B5EF4-FFF2-40B4-BE49-F238E27FC236}">
                <a16:creationId xmlns:a16="http://schemas.microsoft.com/office/drawing/2014/main" id="{EB7D65FA-C463-3087-D7E8-6B8E7319F8D2}"/>
              </a:ext>
            </a:extLst>
          </p:cNvPr>
          <p:cNvSpPr/>
          <p:nvPr/>
        </p:nvSpPr>
        <p:spPr>
          <a:xfrm>
            <a:off x="6662970" y="1729935"/>
            <a:ext cx="2836800" cy="1892034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91" name="Скругленный прямоугольник 190">
            <a:extLst>
              <a:ext uri="{FF2B5EF4-FFF2-40B4-BE49-F238E27FC236}">
                <a16:creationId xmlns:a16="http://schemas.microsoft.com/office/drawing/2014/main" id="{3DAEEDE2-CD4E-EEAA-1E55-446D41A95687}"/>
              </a:ext>
            </a:extLst>
          </p:cNvPr>
          <p:cNvSpPr/>
          <p:nvPr/>
        </p:nvSpPr>
        <p:spPr>
          <a:xfrm>
            <a:off x="556019" y="4090671"/>
            <a:ext cx="3047816" cy="180686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92" name="Скругленный прямоугольник 191">
            <a:extLst>
              <a:ext uri="{FF2B5EF4-FFF2-40B4-BE49-F238E27FC236}">
                <a16:creationId xmlns:a16="http://schemas.microsoft.com/office/drawing/2014/main" id="{08E356B1-B150-5CBC-DA11-99103B9B0653}"/>
              </a:ext>
            </a:extLst>
          </p:cNvPr>
          <p:cNvSpPr/>
          <p:nvPr/>
        </p:nvSpPr>
        <p:spPr>
          <a:xfrm>
            <a:off x="6720619" y="4085822"/>
            <a:ext cx="2836800" cy="1866969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:a16="http://schemas.microsoft.com/office/drawing/2014/main" id="{EA0DAF6A-ED29-E9EF-CDF0-F42C5E4B92F5}"/>
              </a:ext>
            </a:extLst>
          </p:cNvPr>
          <p:cNvSpPr/>
          <p:nvPr/>
        </p:nvSpPr>
        <p:spPr>
          <a:xfrm>
            <a:off x="3737097" y="1743813"/>
            <a:ext cx="2836778" cy="1913074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98" name="Скругленный прямоугольник 197">
            <a:extLst>
              <a:ext uri="{FF2B5EF4-FFF2-40B4-BE49-F238E27FC236}">
                <a16:creationId xmlns:a16="http://schemas.microsoft.com/office/drawing/2014/main" id="{8D370FB6-20C6-B96E-C580-63F3005FCF57}"/>
              </a:ext>
            </a:extLst>
          </p:cNvPr>
          <p:cNvSpPr/>
          <p:nvPr/>
        </p:nvSpPr>
        <p:spPr>
          <a:xfrm>
            <a:off x="3737075" y="4085822"/>
            <a:ext cx="2836800" cy="1816557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7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ДОСТОПРИМЕЧАТЕЛЬНОСТИ М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АЙМИНСКОГО РАЙОНА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60622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достопримечательности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AC190EDA-2C05-15EC-A1DE-437FDD6DF9D3}"/>
              </a:ext>
            </a:extLst>
          </p:cNvPr>
          <p:cNvSpPr txBox="1"/>
          <p:nvPr/>
        </p:nvSpPr>
        <p:spPr>
          <a:xfrm>
            <a:off x="1099578" y="3376227"/>
            <a:ext cx="2002032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ru-RU" sz="800" b="1" dirty="0" smtClean="0">
                <a:solidFill>
                  <a:srgbClr val="4756A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АЛТАЙ – СЕРДЦЕ ЕВРАЗИИ</a:t>
            </a:r>
            <a:endParaRPr lang="ru-RU" sz="800" b="1" dirty="0">
              <a:solidFill>
                <a:srgbClr val="4756A0"/>
              </a:solidFill>
              <a:latin typeface="Constantia" panose="02030602050306030303" pitchFamily="18" charset="0"/>
              <a:cs typeface="Arial" panose="020B0604020202020204" pitchFamily="34" charset="0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99D6DE6B-139E-8832-E11F-631D17E87F79}"/>
              </a:ext>
            </a:extLst>
          </p:cNvPr>
          <p:cNvSpPr txBox="1"/>
          <p:nvPr/>
        </p:nvSpPr>
        <p:spPr>
          <a:xfrm>
            <a:off x="7298456" y="3360074"/>
            <a:ext cx="1565827" cy="2308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ru-RU" sz="800" b="1" dirty="0" smtClean="0">
                <a:solidFill>
                  <a:srgbClr val="4756A0"/>
                </a:solidFill>
                <a:latin typeface="Constantia" pitchFamily="18" charset="0"/>
              </a:rPr>
              <a:t>ГОРА </a:t>
            </a:r>
            <a:r>
              <a:rPr lang="ru-RU" sz="800" b="1" dirty="0">
                <a:solidFill>
                  <a:srgbClr val="4756A0"/>
                </a:solidFill>
                <a:latin typeface="Constantia" pitchFamily="18" charset="0"/>
              </a:rPr>
              <a:t>МАЛАЯ СИНЮХА</a:t>
            </a:r>
          </a:p>
          <a:p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FB1FF055-40B5-BA60-4F7B-23BB5E57A5CD}"/>
              </a:ext>
            </a:extLst>
          </p:cNvPr>
          <p:cNvSpPr txBox="1"/>
          <p:nvPr/>
        </p:nvSpPr>
        <p:spPr>
          <a:xfrm>
            <a:off x="1475579" y="5716844"/>
            <a:ext cx="1102442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ru-RU" sz="800" b="1" dirty="0">
                <a:solidFill>
                  <a:srgbClr val="4756A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МУЗЕЙ</a:t>
            </a:r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dirty="0" smtClean="0">
                <a:solidFill>
                  <a:srgbClr val="4756A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КАМНЯ</a:t>
            </a:r>
            <a:endParaRPr lang="ru-RU" sz="800" b="1" dirty="0">
              <a:solidFill>
                <a:srgbClr val="4756A0"/>
              </a:solidFill>
              <a:latin typeface="Constantia" panose="02030602050306030303" pitchFamily="18" charset="0"/>
              <a:cs typeface="Arial" panose="020B0604020202020204" pitchFamily="34" charset="0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F4A7FBB4-FAD5-3479-086F-23409394A391}"/>
              </a:ext>
            </a:extLst>
          </p:cNvPr>
          <p:cNvSpPr txBox="1"/>
          <p:nvPr/>
        </p:nvSpPr>
        <p:spPr>
          <a:xfrm>
            <a:off x="7393628" y="5698090"/>
            <a:ext cx="1612520" cy="2308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ru-RU" sz="800" b="1" dirty="0">
                <a:solidFill>
                  <a:srgbClr val="4756A0"/>
                </a:solidFill>
                <a:latin typeface="Constantia" pitchFamily="18" charset="0"/>
              </a:rPr>
              <a:t>ОЗЕРО МАНЖЕРОКСКОЕ</a:t>
            </a:r>
          </a:p>
          <a:p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7F5D904E-0764-D556-8F34-50AF2D1830C7}"/>
              </a:ext>
            </a:extLst>
          </p:cNvPr>
          <p:cNvSpPr txBox="1"/>
          <p:nvPr/>
        </p:nvSpPr>
        <p:spPr>
          <a:xfrm>
            <a:off x="4364331" y="3400019"/>
            <a:ext cx="1473708" cy="2308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ru-RU" sz="800" b="1" dirty="0">
                <a:solidFill>
                  <a:srgbClr val="4756A0"/>
                </a:solidFill>
                <a:latin typeface="Constantia" pitchFamily="18" charset="0"/>
              </a:rPr>
              <a:t>ИСТОЧНИК АРЖАН-СУУ</a:t>
            </a:r>
          </a:p>
          <a:p>
            <a:pPr algn="ctr"/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12850D73-BA0F-E934-9B3B-1FF7EEC63AD8}"/>
              </a:ext>
            </a:extLst>
          </p:cNvPr>
          <p:cNvSpPr txBox="1"/>
          <p:nvPr/>
        </p:nvSpPr>
        <p:spPr>
          <a:xfrm>
            <a:off x="4523395" y="5674828"/>
            <a:ext cx="1855330" cy="2308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Constantia" pitchFamily="18" charset="0"/>
              </a:rPr>
              <a:t>ПАМЯТНИК</a:t>
            </a:r>
            <a:r>
              <a:rPr lang="ru-RU" sz="800" b="1" dirty="0">
                <a:latin typeface="Constantia" pitchFamily="18" charset="0"/>
              </a:rPr>
              <a:t> </a:t>
            </a:r>
            <a:r>
              <a:rPr lang="ru-RU" sz="800" b="1" dirty="0">
                <a:solidFill>
                  <a:srgbClr val="4756A0"/>
                </a:solidFill>
                <a:latin typeface="Constantia" pitchFamily="18" charset="0"/>
              </a:rPr>
              <a:t>В.Я</a:t>
            </a:r>
            <a:r>
              <a:rPr lang="ru-RU" sz="800" b="1" dirty="0">
                <a:latin typeface="Constantia" pitchFamily="18" charset="0"/>
              </a:rPr>
              <a:t>. </a:t>
            </a:r>
            <a:r>
              <a:rPr lang="ru-RU" sz="800" b="1" dirty="0">
                <a:solidFill>
                  <a:srgbClr val="4756A0"/>
                </a:solidFill>
                <a:latin typeface="Constantia" pitchFamily="18" charset="0"/>
              </a:rPr>
              <a:t>ШИШКОВУ</a:t>
            </a:r>
          </a:p>
          <a:p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A0C883-2A19-D9B2-9303-2BB59504A36E}"/>
              </a:ext>
            </a:extLst>
          </p:cNvPr>
          <p:cNvSpPr txBox="1"/>
          <p:nvPr/>
        </p:nvSpPr>
        <p:spPr>
          <a:xfrm>
            <a:off x="473444" y="6545705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РАЙОН»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Рисунок 48" descr="1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3410" y="1797277"/>
            <a:ext cx="2010393" cy="1469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385" y="1789288"/>
            <a:ext cx="2046203" cy="1513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77" y="4188743"/>
            <a:ext cx="1960699" cy="14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810" y="1815623"/>
            <a:ext cx="2002418" cy="142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Рисунок 53" descr="http://putevoditel-altai.ru/Risunci/19/image022.jpg">
            <a:hlinkClick r:id="rId7"/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83542" y="4234962"/>
            <a:ext cx="2026721" cy="1378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127" y="4234962"/>
            <a:ext cx="1951523" cy="1361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3428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481290" y="495522"/>
            <a:ext cx="73178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ТУРИСТИЧЕСКИЕ </a:t>
            </a:r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МАРШРУТЫ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4BC1E9C-EF72-FBFE-58B7-E58FC53BC4A4}"/>
              </a:ext>
            </a:extLst>
          </p:cNvPr>
          <p:cNvSpPr txBox="1"/>
          <p:nvPr/>
        </p:nvSpPr>
        <p:spPr>
          <a:xfrm>
            <a:off x="3023587" y="2984855"/>
            <a:ext cx="1604735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7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 descr="Маркер со сплошной заливкой">
            <a:extLst>
              <a:ext uri="{FF2B5EF4-FFF2-40B4-BE49-F238E27FC236}">
                <a16:creationId xmlns:a16="http://schemas.microsoft.com/office/drawing/2014/main" id="{57D7220F-E7AF-3A4A-1541-892FA17F5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85724" y="3394782"/>
            <a:ext cx="180000" cy="18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A5F051-E20D-AD88-EE11-D3FFBACF9B57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МУНИЦИПАЛЬНОГО ОБРАЗОВАНИЯ «МАЙМИНСКИЙ РАЙОН»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xn--80akcrghjp.xn--p1ai/uploads/images/page/k6GBQCwRhq4vyfGvBwMdRk5hECVMp9yiezp7GwEU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2" t="6069" r="13914" b="5761"/>
          <a:stretch/>
        </p:blipFill>
        <p:spPr bwMode="auto">
          <a:xfrm>
            <a:off x="4862545" y="1162508"/>
            <a:ext cx="4973790" cy="494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344" y="971935"/>
            <a:ext cx="423297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Тематический парк «Хранитель Большого Алтая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находящийся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высоте 1240 м. на вершине горы Малая Синюха на территории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курорта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Манжерок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включает 5 туристических маршрутов.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2" name="Picture 8" descr="Путь воли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80" y="2785341"/>
            <a:ext cx="2672793" cy="178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Шелковый путь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65" y="4700953"/>
            <a:ext cx="2649545" cy="176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418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B3B4E-A3F1-9268-7E15-834DA4EE0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B005C025-2623-9580-35BF-52C29B12C5F2}"/>
              </a:ext>
            </a:extLst>
          </p:cNvPr>
          <p:cNvSpPr/>
          <p:nvPr/>
        </p:nvSpPr>
        <p:spPr>
          <a:xfrm>
            <a:off x="640991" y="1407121"/>
            <a:ext cx="2934749" cy="1116000"/>
          </a:xfrm>
          <a:prstGeom prst="roundRect">
            <a:avLst>
              <a:gd name="adj" fmla="val 2374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ВЫВОД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2DD9035D-0DB5-F710-38AF-4E84C7321C56}"/>
              </a:ext>
            </a:extLst>
          </p:cNvPr>
          <p:cNvSpPr/>
          <p:nvPr/>
        </p:nvSpPr>
        <p:spPr>
          <a:xfrm>
            <a:off x="640991" y="2670151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ОСНОВНЫЕ ТРУДНОСТИ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при реализации инвестиционных проектов</a:t>
            </a:r>
            <a:endParaRPr kumimoji="0" lang="ru-ID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C5CC6982-BC12-C140-E606-CC07C9F36009}"/>
              </a:ext>
            </a:extLst>
          </p:cNvPr>
          <p:cNvSpPr/>
          <p:nvPr/>
        </p:nvSpPr>
        <p:spPr>
          <a:xfrm>
            <a:off x="640991" y="3933181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ГЛАВНАЯ ПРИЧИНА 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 которой компании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r>
              <a:rPr kumimoji="0" lang="ru-RU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 реализуют инвестиционные проекты</a:t>
            </a:r>
            <a:endParaRPr kumimoji="0" lang="ru-ID" sz="1200" b="1" i="0" u="none" strike="noStrike" kern="120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6BA6056E-D12F-33EB-59AB-07A8E8713A78}"/>
              </a:ext>
            </a:extLst>
          </p:cNvPr>
          <p:cNvSpPr/>
          <p:nvPr/>
        </p:nvSpPr>
        <p:spPr>
          <a:xfrm>
            <a:off x="640991" y="5196212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ВЫВОДЫ</a:t>
            </a:r>
            <a:endParaRPr kumimoji="0" lang="ru-ID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33987FB9-B927-7B2C-FDA8-949F13EB4C31}"/>
              </a:ext>
            </a:extLst>
          </p:cNvPr>
          <p:cNvSpPr/>
          <p:nvPr/>
        </p:nvSpPr>
        <p:spPr>
          <a:xfrm>
            <a:off x="3725824" y="5262918"/>
            <a:ext cx="6061771" cy="1002277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Недостаточность</a:t>
            </a:r>
            <a:r>
              <a:rPr kumimoji="0" lang="ru-RU" sz="1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объема и текущих мер государственной поддержки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A08B46-D94D-0287-1861-FDC8D42E6E4F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</a:t>
            </a:r>
            <a:r>
              <a:rPr lang="en-US" sz="24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ru-ID" sz="24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9217EEF0-7F35-C6AD-682A-7E716DC33D87}"/>
              </a:ext>
            </a:extLst>
          </p:cNvPr>
          <p:cNvSpPr/>
          <p:nvPr/>
        </p:nvSpPr>
        <p:spPr>
          <a:xfrm>
            <a:off x="627016" y="163628"/>
            <a:ext cx="1719674" cy="236828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C0ACEFC3-9A08-37C3-AB09-1366646D4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D25CE0A5-C6DD-EFB5-7F0D-422A5515A6CF}"/>
              </a:ext>
            </a:extLst>
          </p:cNvPr>
          <p:cNvSpPr/>
          <p:nvPr/>
        </p:nvSpPr>
        <p:spPr>
          <a:xfrm>
            <a:off x="3731306" y="4058819"/>
            <a:ext cx="6061771" cy="97665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Ограничена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возможность реализации инвестиционных проектов за счёт собственных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средств,</a:t>
            </a:r>
            <a:r>
              <a:rPr kumimoji="0" lang="ru-RU" sz="1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сложность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 привлечением заемных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средств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BE68BAEC-57FA-0428-15A8-90E073C6D260}"/>
              </a:ext>
            </a:extLst>
          </p:cNvPr>
          <p:cNvSpPr/>
          <p:nvPr/>
        </p:nvSpPr>
        <p:spPr>
          <a:xfrm>
            <a:off x="3731306" y="2636750"/>
            <a:ext cx="6061771" cy="1272348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Дефицит земельных ресурсов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kumimoji="0" 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инансовые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трудности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kumimoji="0" 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еобходимость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использования заемных средств для развития бизнеса) 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Нехватка квалифицированных специалистов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Сложности 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техническом подключении к энергосетям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732DCD51-8059-77E4-5EA0-013D62834C40}"/>
              </a:ext>
            </a:extLst>
          </p:cNvPr>
          <p:cNvSpPr/>
          <p:nvPr/>
        </p:nvSpPr>
        <p:spPr>
          <a:xfrm>
            <a:off x="3725825" y="1407120"/>
            <a:ext cx="6061771" cy="1079908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Инвестиционный климат требует улучшений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982AF8-220A-F595-C9D0-8177176E8BED}"/>
              </a:ext>
            </a:extLst>
          </p:cNvPr>
          <p:cNvSpPr txBox="1"/>
          <p:nvPr/>
        </p:nvSpPr>
        <p:spPr>
          <a:xfrm>
            <a:off x="632590" y="6365207"/>
            <a:ext cx="363832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основании опроса предпринимателей</a:t>
            </a:r>
            <a:r>
              <a:rPr lang="ru-ID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</a:t>
            </a:r>
            <a:endParaRPr lang="ru-RU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 descr="Запрещено со сплошной заливкой">
            <a:extLst>
              <a:ext uri="{FF2B5EF4-FFF2-40B4-BE49-F238E27FC236}">
                <a16:creationId xmlns:a16="http://schemas.microsoft.com/office/drawing/2014/main" id="{B85CCF1F-32E1-8B67-07D4-F82EAD49C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261" y="3019170"/>
            <a:ext cx="360000" cy="360000"/>
          </a:xfrm>
          <a:prstGeom prst="rect">
            <a:avLst/>
          </a:prstGeom>
        </p:spPr>
      </p:pic>
      <p:pic>
        <p:nvPicPr>
          <p:cNvPr id="24" name="Рисунок 23" descr="Документ со сплошной заливкой">
            <a:extLst>
              <a:ext uri="{FF2B5EF4-FFF2-40B4-BE49-F238E27FC236}">
                <a16:creationId xmlns:a16="http://schemas.microsoft.com/office/drawing/2014/main" id="{FB855C50-1952-4A98-54F0-D09E85515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3261" y="5574211"/>
            <a:ext cx="360000" cy="360000"/>
          </a:xfrm>
          <a:prstGeom prst="rect">
            <a:avLst/>
          </a:prstGeom>
        </p:spPr>
      </p:pic>
      <p:pic>
        <p:nvPicPr>
          <p:cNvPr id="26" name="Рисунок 25" descr="Перемотка назад со сплошной заливкой">
            <a:extLst>
              <a:ext uri="{FF2B5EF4-FFF2-40B4-BE49-F238E27FC236}">
                <a16:creationId xmlns:a16="http://schemas.microsoft.com/office/drawing/2014/main" id="{703C4EAF-A054-7B54-D1C8-AE742458D2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753262" y="1785120"/>
            <a:ext cx="360000" cy="360000"/>
          </a:xfrm>
          <a:prstGeom prst="rect">
            <a:avLst/>
          </a:prstGeom>
        </p:spPr>
      </p:pic>
      <p:pic>
        <p:nvPicPr>
          <p:cNvPr id="37" name="Рисунок 36" descr="Значок 1 со сплошной заливкой">
            <a:extLst>
              <a:ext uri="{FF2B5EF4-FFF2-40B4-BE49-F238E27FC236}">
                <a16:creationId xmlns:a16="http://schemas.microsoft.com/office/drawing/2014/main" id="{B13FD86C-5462-BA07-2362-BC432B18DE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3261" y="4313734"/>
            <a:ext cx="360000" cy="36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0B2E29-A6DF-C835-C29A-A3390F9E30A2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РАЙОН»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695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F58A6-13A1-8A33-6813-0C6249412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A1738778-6637-A8AE-3929-9F58A8A9D61C}"/>
              </a:ext>
            </a:extLst>
          </p:cNvPr>
          <p:cNvSpPr/>
          <p:nvPr/>
        </p:nvSpPr>
        <p:spPr>
          <a:xfrm>
            <a:off x="640991" y="1376761"/>
            <a:ext cx="4497839" cy="1058708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B42814-09EE-1E83-2D27-5A379ADA2167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921EB416-9AFF-B016-5F02-C659F8A49D05}"/>
              </a:ext>
            </a:extLst>
          </p:cNvPr>
          <p:cNvSpPr/>
          <p:nvPr/>
        </p:nvSpPr>
        <p:spPr>
          <a:xfrm>
            <a:off x="627017" y="163628"/>
            <a:ext cx="202266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EBD85DED-0D11-9C1B-5C5C-9DDF2EAC5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D3072D01-2D46-B54E-2C7A-8809E6CA9DBA}"/>
              </a:ext>
            </a:extLst>
          </p:cNvPr>
          <p:cNvSpPr/>
          <p:nvPr/>
        </p:nvSpPr>
        <p:spPr>
          <a:xfrm>
            <a:off x="5300092" y="1376761"/>
            <a:ext cx="4497839" cy="1058708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F8BEBAD2-D09C-C4AC-9A5E-47F8DDCD9DF5}"/>
              </a:ext>
            </a:extLst>
          </p:cNvPr>
          <p:cNvSpPr/>
          <p:nvPr/>
        </p:nvSpPr>
        <p:spPr>
          <a:xfrm>
            <a:off x="640991" y="2723422"/>
            <a:ext cx="4566315" cy="1091479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инфраструктуры поддержки на муниципальном уровне</a:t>
            </a:r>
            <a:endParaRPr kumimoji="0" lang="ru-ID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C44D7B98-D6FF-CBE2-5539-FD144908A34A}"/>
              </a:ext>
            </a:extLst>
          </p:cNvPr>
          <p:cNvSpPr/>
          <p:nvPr/>
        </p:nvSpPr>
        <p:spPr>
          <a:xfrm>
            <a:off x="640991" y="3966242"/>
            <a:ext cx="4511814" cy="940393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kumimoji="0" lang="ru-RU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ехватка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квалифицированных специалистов </a:t>
            </a:r>
            <a:endParaRPr kumimoji="0" lang="ru-ID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:a16="http://schemas.microsoft.com/office/drawing/2014/main" id="{757D3257-7032-E7F7-AC03-6546722EA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7835" y="4249032"/>
            <a:ext cx="360000" cy="360000"/>
          </a:xfrm>
          <a:prstGeom prst="rect">
            <a:avLst/>
          </a:prstGeom>
        </p:spPr>
      </p:pic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5BE55F86-A0F7-1A11-42D9-4BF67DE7A1A0}"/>
              </a:ext>
            </a:extLst>
          </p:cNvPr>
          <p:cNvSpPr/>
          <p:nvPr/>
        </p:nvSpPr>
        <p:spPr>
          <a:xfrm>
            <a:off x="5300092" y="2723422"/>
            <a:ext cx="4511814" cy="1091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инфраструктуры поддержки на муниципальном уровне</a:t>
            </a:r>
            <a:endParaRPr kumimoji="0" lang="ru-ID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4ECF1362-D6B1-FEA2-7BB3-30DABE372E72}"/>
              </a:ext>
            </a:extLst>
          </p:cNvPr>
          <p:cNvSpPr/>
          <p:nvPr/>
        </p:nvSpPr>
        <p:spPr>
          <a:xfrm>
            <a:off x="5300092" y="3995009"/>
            <a:ext cx="4511814" cy="911626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бучение специалистов и разработка системы мотивации сотрудников</a:t>
            </a:r>
            <a:endParaRPr kumimoji="0" lang="ru-ID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Рисунок 26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6E38EB9E-3C9F-4203-E590-2FAF263F27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44150" y="3122721"/>
            <a:ext cx="365554" cy="365554"/>
          </a:xfrm>
          <a:prstGeom prst="rect">
            <a:avLst/>
          </a:prstGeom>
        </p:spPr>
      </p:pic>
      <p:pic>
        <p:nvPicPr>
          <p:cNvPr id="29" name="Рисунок 2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657E9FD9-5681-1E9B-B8FE-4D0E92D3D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44150" y="4235068"/>
            <a:ext cx="365554" cy="365554"/>
          </a:xfrm>
          <a:prstGeom prst="rect">
            <a:avLst/>
          </a:prstGeom>
        </p:spPr>
      </p:pic>
      <p:pic>
        <p:nvPicPr>
          <p:cNvPr id="31" name="Рисунок 30" descr="Запрещено со сплошной заливкой">
            <a:extLst>
              <a:ext uri="{FF2B5EF4-FFF2-40B4-BE49-F238E27FC236}">
                <a16:creationId xmlns:a16="http://schemas.microsoft.com/office/drawing/2014/main" id="{C047CF2D-8863-AE61-6A11-D717D8224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7835" y="3089161"/>
            <a:ext cx="360000" cy="36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3C9819-F6F6-A28F-BC53-1D0301C00B19}"/>
              </a:ext>
            </a:extLst>
          </p:cNvPr>
          <p:cNvSpPr txBox="1"/>
          <p:nvPr/>
        </p:nvSpPr>
        <p:spPr>
          <a:xfrm>
            <a:off x="616553" y="6422595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РАЙОН»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518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2805F-75D5-A713-EF45-F8CD68453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8B906F29-101C-C5CB-6AC6-8F8AF706CB1F}"/>
              </a:ext>
            </a:extLst>
          </p:cNvPr>
          <p:cNvSpPr/>
          <p:nvPr/>
        </p:nvSpPr>
        <p:spPr>
          <a:xfrm>
            <a:off x="5171248" y="1443879"/>
            <a:ext cx="4497840" cy="2829183"/>
          </a:xfrm>
          <a:prstGeom prst="roundRect">
            <a:avLst>
              <a:gd name="adj" fmla="val 13233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Нехватка квалифицированных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специалистов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Высокий износ сетей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электроснабжения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Высокая стоимость и длительные сроки технического подключения к сетям электроснабжения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центральной системы водоотведения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Дефицит земельных ресурсов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1B2E6712-04E7-5838-3ABC-08400429D4F0}"/>
              </a:ext>
            </a:extLst>
          </p:cNvPr>
          <p:cNvSpPr/>
          <p:nvPr/>
        </p:nvSpPr>
        <p:spPr>
          <a:xfrm>
            <a:off x="5283794" y="4819867"/>
            <a:ext cx="4497839" cy="1487953"/>
          </a:xfrm>
          <a:prstGeom prst="roundRect">
            <a:avLst>
              <a:gd name="adj" fmla="val 14095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Незаинтересованность инвесторов в реализации проектов на территории муниципалитета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Прекращение реализации инвестиционных проектов и уход инвестора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7D1038DB-1613-C231-C343-A226DDF5FF09}"/>
              </a:ext>
            </a:extLst>
          </p:cNvPr>
          <p:cNvSpPr/>
          <p:nvPr/>
        </p:nvSpPr>
        <p:spPr>
          <a:xfrm>
            <a:off x="514843" y="1526727"/>
            <a:ext cx="4502696" cy="2770376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Выгодное географическое положение, близость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 региональному центру </a:t>
            </a:r>
            <a:endParaRPr kumimoji="0" lang="ru-RU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endParaRPr kumimoji="0" lang="ru-RU" sz="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Развитое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транспортное сообщение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(автомобильный и воздушный транспорт)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населенные пункты связаны дорогами с твёрдым </a:t>
            </a: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покрытием</a:t>
            </a:r>
          </a:p>
          <a:p>
            <a:pPr>
              <a:buClr>
                <a:srgbClr val="4756A0"/>
              </a:buClr>
              <a:defRPr/>
            </a:pPr>
            <a:endParaRPr lang="ru-RU" sz="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Природные богатства</a:t>
            </a:r>
          </a:p>
          <a:p>
            <a:pPr>
              <a:buClr>
                <a:srgbClr val="4756A0"/>
              </a:buClr>
              <a:defRPr/>
            </a:pPr>
            <a:endParaRPr lang="ru-RU" sz="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Развитая туристическая отрасль, наличие крупных системообразующих предприятий </a:t>
            </a:r>
          </a:p>
          <a:p>
            <a:pPr>
              <a:buClr>
                <a:srgbClr val="4756A0"/>
              </a:buClr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Возможность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взаимодействия с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АНО «Центр поддержки предпринимательской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и инвестиционной деятельности Республики Алтай»</a:t>
            </a:r>
            <a:endParaRPr kumimoji="0" lang="ru-RU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BFD28A81-7B18-213D-5E25-38EC540BDA4B}"/>
              </a:ext>
            </a:extLst>
          </p:cNvPr>
          <p:cNvSpPr/>
          <p:nvPr/>
        </p:nvSpPr>
        <p:spPr>
          <a:xfrm>
            <a:off x="519700" y="1359516"/>
            <a:ext cx="4497839" cy="334422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E253D24C-3929-C7B3-C8F5-A55CEFEAB1F7}"/>
              </a:ext>
            </a:extLst>
          </p:cNvPr>
          <p:cNvSpPr/>
          <p:nvPr/>
        </p:nvSpPr>
        <p:spPr>
          <a:xfrm>
            <a:off x="627014" y="4819867"/>
            <a:ext cx="4497839" cy="1487953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Участие в программах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поддержке предпринимательства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Развитие перерабатывающей промышленности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Повышение качества туристических услуг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крупных инвесторов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9ABD883A-EFC6-35DE-D240-B59B4990D7D5}"/>
              </a:ext>
            </a:extLst>
          </p:cNvPr>
          <p:cNvSpPr/>
          <p:nvPr/>
        </p:nvSpPr>
        <p:spPr>
          <a:xfrm>
            <a:off x="627014" y="4464314"/>
            <a:ext cx="4497839" cy="425563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45C9FC-DD43-A155-ACAF-AB9620BABF4C}"/>
              </a:ext>
            </a:extLst>
          </p:cNvPr>
          <p:cNvSpPr txBox="1"/>
          <p:nvPr/>
        </p:nvSpPr>
        <p:spPr>
          <a:xfrm>
            <a:off x="514843" y="467330"/>
            <a:ext cx="931281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-АНАЛИЗ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РАЙОН»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59D9B901-9C5B-A37B-A45E-7E45DF01F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9FA4BBD4-A68D-68CA-ABCF-BBAC74050F6C}"/>
              </a:ext>
            </a:extLst>
          </p:cNvPr>
          <p:cNvSpPr/>
          <p:nvPr/>
        </p:nvSpPr>
        <p:spPr>
          <a:xfrm>
            <a:off x="5171248" y="1334731"/>
            <a:ext cx="4497839" cy="359207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СЛАБЫЕ СТОРОНЫ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AB96B5E7-93F1-3530-AA5E-7F1998083348}"/>
              </a:ext>
            </a:extLst>
          </p:cNvPr>
          <p:cNvSpPr/>
          <p:nvPr/>
        </p:nvSpPr>
        <p:spPr>
          <a:xfrm>
            <a:off x="5283793" y="4464314"/>
            <a:ext cx="4497839" cy="394321"/>
          </a:xfrm>
          <a:prstGeom prst="roundRect">
            <a:avLst>
              <a:gd name="adj" fmla="val 25208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УГРОЗЫ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045BB5EA-11D6-9F3E-841B-D54D8484EF24}"/>
              </a:ext>
            </a:extLst>
          </p:cNvPr>
          <p:cNvSpPr/>
          <p:nvPr/>
        </p:nvSpPr>
        <p:spPr>
          <a:xfrm>
            <a:off x="627018" y="163628"/>
            <a:ext cx="97623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19C6E1-7562-2FED-8B2B-7B5DFCFCC998}"/>
              </a:ext>
            </a:extLst>
          </p:cNvPr>
          <p:cNvSpPr txBox="1"/>
          <p:nvPr/>
        </p:nvSpPr>
        <p:spPr>
          <a:xfrm>
            <a:off x="627014" y="6545705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706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64CC4-50C0-35C1-8698-0D4853ED8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CD3FB924-8AB7-6A1E-137F-082844CEC894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376A2C-B856-AE7C-12DC-54D8672227F8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КОНТЕНТ-АНАЛИЗ СОЦИАЛЬНЬ</a:t>
            </a:r>
            <a:r>
              <a:rPr lang="en" sz="24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Х СЕТЕЙ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308776B7-918F-5E0D-26FB-CBF1FB560798}"/>
              </a:ext>
            </a:extLst>
          </p:cNvPr>
          <p:cNvSpPr/>
          <p:nvPr/>
        </p:nvSpPr>
        <p:spPr>
          <a:xfrm>
            <a:off x="627018" y="163628"/>
            <a:ext cx="204644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контент-анализ социальных сетей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56E221D1-B30A-2AFE-728A-D448062F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F777D310-C748-0C63-7C10-94D8EB3661AE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F1BEE2E5-F657-D956-969C-447ADF95A286}"/>
              </a:ext>
            </a:extLst>
          </p:cNvPr>
          <p:cNvSpPr/>
          <p:nvPr/>
        </p:nvSpPr>
        <p:spPr>
          <a:xfrm>
            <a:off x="627016" y="2428541"/>
            <a:ext cx="4511814" cy="986509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Частое отключение</a:t>
            </a:r>
            <a:r>
              <a:rPr kumimoji="0" lang="ru-RU" sz="1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электроэнергии</a:t>
            </a:r>
            <a:endParaRPr kumimoji="0" lang="ru-ID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81E8849A-1800-23CB-F996-3D8C17AB8429}"/>
              </a:ext>
            </a:extLst>
          </p:cNvPr>
          <p:cNvSpPr/>
          <p:nvPr/>
        </p:nvSpPr>
        <p:spPr>
          <a:xfrm>
            <a:off x="605501" y="3691234"/>
            <a:ext cx="4511814" cy="920071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переработки</a:t>
            </a:r>
            <a:r>
              <a:rPr kumimoji="0" lang="ru-RU" sz="1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твердых бытовых отходов</a:t>
            </a:r>
            <a:endParaRPr kumimoji="0" lang="ru-ID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 descr="Запрещено со сплошной заливкой">
            <a:extLst>
              <a:ext uri="{FF2B5EF4-FFF2-40B4-BE49-F238E27FC236}">
                <a16:creationId xmlns:a16="http://schemas.microsoft.com/office/drawing/2014/main" id="{B454AB6E-B4B5-BED1-BCA8-ED08047E0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810" y="3945077"/>
            <a:ext cx="360000" cy="360000"/>
          </a:xfrm>
          <a:prstGeom prst="rect">
            <a:avLst/>
          </a:prstGeom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FA05FBE1-9402-8F92-3DD2-E40ED63E9A37}"/>
              </a:ext>
            </a:extLst>
          </p:cNvPr>
          <p:cNvSpPr/>
          <p:nvPr/>
        </p:nvSpPr>
        <p:spPr>
          <a:xfrm>
            <a:off x="5275782" y="2408299"/>
            <a:ext cx="4511814" cy="1014706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федеральных программах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капитальному ремонту и модернизации систем ЖКХ</a:t>
            </a:r>
            <a:endParaRPr kumimoji="0" lang="ru-ID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3D89FA1C-E56D-0734-E4B3-1C3105105AF9}"/>
              </a:ext>
            </a:extLst>
          </p:cNvPr>
          <p:cNvSpPr/>
          <p:nvPr/>
        </p:nvSpPr>
        <p:spPr>
          <a:xfrm>
            <a:off x="5308388" y="3631049"/>
            <a:ext cx="4511814" cy="920071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Рисунок 22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29F39B43-63DC-E4AA-F20E-B9165050F1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89653" y="2700689"/>
            <a:ext cx="365554" cy="365554"/>
          </a:xfrm>
          <a:prstGeom prst="rect">
            <a:avLst/>
          </a:prstGeom>
        </p:spPr>
      </p:pic>
      <p:pic>
        <p:nvPicPr>
          <p:cNvPr id="28" name="Рисунок 27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85462B39-EF11-EA46-289D-5EBB43E6F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32803" y="3932941"/>
            <a:ext cx="365554" cy="365554"/>
          </a:xfrm>
          <a:prstGeom prst="rect">
            <a:avLst/>
          </a:prstGeom>
        </p:spPr>
      </p:pic>
      <p:pic>
        <p:nvPicPr>
          <p:cNvPr id="30" name="Рисунок 29" descr="Запрещено со сплошной заливкой">
            <a:extLst>
              <a:ext uri="{FF2B5EF4-FFF2-40B4-BE49-F238E27FC236}">
                <a16:creationId xmlns:a16="http://schemas.microsoft.com/office/drawing/2014/main" id="{E8398B5E-1749-E9AB-1494-2AACEE23D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3905" y="2740363"/>
            <a:ext cx="360000" cy="36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A1CEDC-5BF3-DE19-BFD5-7AECF7D1DC39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МУНИЦИПАЛЬНОГО ОБРАЗОВАНИЯ «МАЙМИНСКИЙ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98357" y="3780599"/>
            <a:ext cx="3921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Реконструкция завода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по переработке твердых бытовых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отходов и рекультивация полигона 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81E8849A-1800-23CB-F996-3D8C17AB8429}"/>
              </a:ext>
            </a:extLst>
          </p:cNvPr>
          <p:cNvSpPr/>
          <p:nvPr/>
        </p:nvSpPr>
        <p:spPr>
          <a:xfrm>
            <a:off x="605501" y="4842476"/>
            <a:ext cx="4511814" cy="920071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централизованной</a:t>
            </a:r>
            <a:r>
              <a:rPr kumimoji="0" lang="ru-RU" sz="1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системы водоотведения</a:t>
            </a:r>
            <a:endParaRPr kumimoji="0" lang="ru-ID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Рисунок 17" descr="Запрещено со сплошной заливкой">
            <a:extLst>
              <a:ext uri="{FF2B5EF4-FFF2-40B4-BE49-F238E27FC236}">
                <a16:creationId xmlns:a16="http://schemas.microsoft.com/office/drawing/2014/main" id="{B454AB6E-B4B5-BED1-BCA8-ED08047E0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4846" y="5053528"/>
            <a:ext cx="360000" cy="360000"/>
          </a:xfrm>
          <a:prstGeom prst="rect">
            <a:avLst/>
          </a:prstGeom>
        </p:spPr>
      </p:pic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3D89FA1C-E56D-0734-E4B3-1C3105105AF9}"/>
              </a:ext>
            </a:extLst>
          </p:cNvPr>
          <p:cNvSpPr/>
          <p:nvPr/>
        </p:nvSpPr>
        <p:spPr>
          <a:xfrm>
            <a:off x="5320424" y="4800434"/>
            <a:ext cx="4585576" cy="98873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lvl="0" algn="ctr">
              <a:defRPr/>
            </a:pP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в </a:t>
            </a: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федеральной программе 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строительству и модернизации системы водоотведения</a:t>
            </a:r>
            <a:endParaRPr lang="ru-ID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85462B39-EF11-EA46-289D-5EBB43E6F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72430" y="5087727"/>
            <a:ext cx="365554" cy="36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66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EEF58-47AC-931A-25DB-180ECDDCC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E9B03B-BE87-3304-E369-A5ACD1EC2E2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ПРОБЛЕМЫ,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ПРЕПЯТСТВУЮЩИЕ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РАЗВИТИЮ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МО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09002972-2A83-B7CB-3C33-9226D2D723D3}"/>
              </a:ext>
            </a:extLst>
          </p:cNvPr>
          <p:cNvSpPr/>
          <p:nvPr/>
        </p:nvSpPr>
        <p:spPr>
          <a:xfrm>
            <a:off x="627017" y="163628"/>
            <a:ext cx="176995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5089B419-1364-9E3C-8921-876ED03EC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:a16="http://schemas.microsoft.com/office/drawing/2014/main" id="{56F40B34-93FA-6F53-6EDD-80B8615C98D9}"/>
              </a:ext>
            </a:extLst>
          </p:cNvPr>
          <p:cNvSpPr/>
          <p:nvPr/>
        </p:nvSpPr>
        <p:spPr>
          <a:xfrm>
            <a:off x="448338" y="4324328"/>
            <a:ext cx="1917296" cy="122511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B1C1E4"/>
              </a:buClr>
              <a:defRPr/>
            </a:pP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Высокий износ сетей </a:t>
            </a: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электроснабжения, высокая </a:t>
            </a: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и длительные сроки технического подключения к </a:t>
            </a: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сетям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>
            <a:extLst>
              <a:ext uri="{FF2B5EF4-FFF2-40B4-BE49-F238E27FC236}">
                <a16:creationId xmlns:a16="http://schemas.microsoft.com/office/drawing/2014/main" id="{A2D1DDE9-57E1-D977-7E4B-DD9915958E57}"/>
              </a:ext>
            </a:extLst>
          </p:cNvPr>
          <p:cNvSpPr/>
          <p:nvPr/>
        </p:nvSpPr>
        <p:spPr>
          <a:xfrm>
            <a:off x="3974123" y="1283147"/>
            <a:ext cx="2400300" cy="1027503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Недостаточная оперативность органов местного самоуправления при рассмотрении обращений инвесторов</a:t>
            </a:r>
            <a:endParaRPr lang="ru-ID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id="{5EBD4C2A-6D2C-D942-EEC0-ACB5C398F013}"/>
              </a:ext>
            </a:extLst>
          </p:cNvPr>
          <p:cNvSpPr/>
          <p:nvPr/>
        </p:nvSpPr>
        <p:spPr>
          <a:xfrm>
            <a:off x="2484354" y="3442776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ID" sz="13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инженерная инфраструктура</a:t>
            </a:r>
            <a:endParaRPr lang="ru-ID" sz="1300" b="1" dirty="0">
              <a:solidFill>
                <a:srgbClr val="B9B9B9"/>
              </a:solidFill>
            </a:endParaRPr>
          </a:p>
        </p:txBody>
      </p:sp>
      <p:sp>
        <p:nvSpPr>
          <p:cNvPr id="155" name="Скругленный прямоугольник 154">
            <a:extLst>
              <a:ext uri="{FF2B5EF4-FFF2-40B4-BE49-F238E27FC236}">
                <a16:creationId xmlns:a16="http://schemas.microsoft.com/office/drawing/2014/main" id="{00EB3BFF-115F-6D98-566B-64A8DA706088}"/>
              </a:ext>
            </a:extLst>
          </p:cNvPr>
          <p:cNvSpPr/>
          <p:nvPr/>
        </p:nvSpPr>
        <p:spPr>
          <a:xfrm>
            <a:off x="2884088" y="5375695"/>
            <a:ext cx="2180069" cy="884428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нехватка </a:t>
            </a: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квалифицированных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специалистов</a:t>
            </a:r>
            <a:endParaRPr lang="ru-RU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Скругленный прямоугольник 157">
            <a:extLst>
              <a:ext uri="{FF2B5EF4-FFF2-40B4-BE49-F238E27FC236}">
                <a16:creationId xmlns:a16="http://schemas.microsoft.com/office/drawing/2014/main" id="{8DB03B7F-92D2-CA89-A77D-CA2007C69FE3}"/>
              </a:ext>
            </a:extLst>
          </p:cNvPr>
          <p:cNvSpPr/>
          <p:nvPr/>
        </p:nvSpPr>
        <p:spPr>
          <a:xfrm>
            <a:off x="4194354" y="2432825"/>
            <a:ext cx="200468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ID" sz="13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бюрократические </a:t>
            </a:r>
            <a:r>
              <a:rPr kumimoji="0" lang="ru-RU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</a:t>
            </a:r>
            <a:r>
              <a:rPr kumimoji="0" lang="ru-ID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роблемы</a:t>
            </a:r>
            <a:endParaRPr kumimoji="0" lang="ru-ID" sz="13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59" name="Скругленный прямоугольник 158">
            <a:extLst>
              <a:ext uri="{FF2B5EF4-FFF2-40B4-BE49-F238E27FC236}">
                <a16:creationId xmlns:a16="http://schemas.microsoft.com/office/drawing/2014/main" id="{19CD27D8-95D2-A274-3620-D7873362DF03}"/>
              </a:ext>
            </a:extLst>
          </p:cNvPr>
          <p:cNvSpPr/>
          <p:nvPr/>
        </p:nvSpPr>
        <p:spPr>
          <a:xfrm>
            <a:off x="4341694" y="3446552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ID" sz="1300" b="1" dirty="0">
                <a:latin typeface="Arial" panose="020B0604020202020204" pitchFamily="34" charset="0"/>
                <a:cs typeface="Arial" panose="020B0604020202020204" pitchFamily="34" charset="0"/>
              </a:rPr>
              <a:t>ключевые направления</a:t>
            </a:r>
          </a:p>
        </p:txBody>
      </p:sp>
      <p:sp>
        <p:nvSpPr>
          <p:cNvPr id="160" name="Скругленный прямоугольник 159">
            <a:extLst>
              <a:ext uri="{FF2B5EF4-FFF2-40B4-BE49-F238E27FC236}">
                <a16:creationId xmlns:a16="http://schemas.microsoft.com/office/drawing/2014/main" id="{B845E215-0281-A9B4-EE5E-58E1C7DCEBDF}"/>
              </a:ext>
            </a:extLst>
          </p:cNvPr>
          <p:cNvSpPr/>
          <p:nvPr/>
        </p:nvSpPr>
        <p:spPr>
          <a:xfrm>
            <a:off x="4341694" y="4460279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ID" sz="13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кадровые проблемы</a:t>
            </a:r>
            <a:endParaRPr kumimoji="0" lang="ru-ID" sz="13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65" name="Скругленный прямоугольник 164">
            <a:extLst>
              <a:ext uri="{FF2B5EF4-FFF2-40B4-BE49-F238E27FC236}">
                <a16:creationId xmlns:a16="http://schemas.microsoft.com/office/drawing/2014/main" id="{21378D77-1BB4-D404-B2C9-85AB3840D2E5}"/>
              </a:ext>
            </a:extLst>
          </p:cNvPr>
          <p:cNvSpPr/>
          <p:nvPr/>
        </p:nvSpPr>
        <p:spPr>
          <a:xfrm>
            <a:off x="6199034" y="3460328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ID" sz="13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технические проблемы</a:t>
            </a:r>
            <a:endParaRPr kumimoji="0" lang="ru-ID" sz="13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71" name="Скругленный прямоугольник 170">
            <a:extLst>
              <a:ext uri="{FF2B5EF4-FFF2-40B4-BE49-F238E27FC236}">
                <a16:creationId xmlns:a16="http://schemas.microsoft.com/office/drawing/2014/main" id="{093EBC96-1DBE-96F7-5270-7960EF465678}"/>
              </a:ext>
            </a:extLst>
          </p:cNvPr>
          <p:cNvSpPr/>
          <p:nvPr/>
        </p:nvSpPr>
        <p:spPr>
          <a:xfrm>
            <a:off x="8056374" y="3296825"/>
            <a:ext cx="1709998" cy="1380392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2000" rtlCol="0" anchor="ctr"/>
          <a:lstStyle/>
          <a:p>
            <a:pPr algn="ctr"/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Недостаточная осведомленность представителей бизнеса о мерах поддержки и способах её получения</a:t>
            </a:r>
            <a:endParaRPr kumimoji="0" lang="ru-RU" sz="1000" b="1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/>
            <a:endParaRPr lang="ru-RU" sz="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7C0825-8906-6602-ABCD-2F093B8A3C86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МУНИЦИПАЛЬНОГО ОБРАЗОВАНИЯ «МАЙМИНСКИЙ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56F40B34-93FA-6F53-6EDD-80B8615C98D9}"/>
              </a:ext>
            </a:extLst>
          </p:cNvPr>
          <p:cNvSpPr/>
          <p:nvPr/>
        </p:nvSpPr>
        <p:spPr>
          <a:xfrm>
            <a:off x="390336" y="3266505"/>
            <a:ext cx="1917296" cy="96609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</a:t>
            </a: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центральной системы водоотведения </a:t>
            </a:r>
          </a:p>
          <a:p>
            <a:pPr lvl="0" algn="ctr"/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00EB3BFF-115F-6D98-566B-64A8DA706088}"/>
              </a:ext>
            </a:extLst>
          </p:cNvPr>
          <p:cNvSpPr/>
          <p:nvPr/>
        </p:nvSpPr>
        <p:spPr>
          <a:xfrm>
            <a:off x="5350912" y="5375695"/>
            <a:ext cx="2180069" cy="89251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разработка системы </a:t>
            </a: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kumimoji="0" lang="ru-RU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отивации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сотрудников    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56F40B34-93FA-6F53-6EDD-80B8615C98D9}"/>
              </a:ext>
            </a:extLst>
          </p:cNvPr>
          <p:cNvSpPr/>
          <p:nvPr/>
        </p:nvSpPr>
        <p:spPr>
          <a:xfrm>
            <a:off x="390336" y="2207996"/>
            <a:ext cx="1917296" cy="96609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переработки твердых бытовых отходов</a:t>
            </a:r>
            <a:endParaRPr lang="ru-ID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932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685A8-F7C3-F2BF-A0EF-3322004B2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902F0FF8-D7BC-5A90-66F8-7107F873E6F7}"/>
              </a:ext>
            </a:extLst>
          </p:cNvPr>
          <p:cNvSpPr/>
          <p:nvPr/>
        </p:nvSpPr>
        <p:spPr>
          <a:xfrm>
            <a:off x="627015" y="1956987"/>
            <a:ext cx="9136387" cy="367256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B60799F1-804E-364B-47D8-EDF6921D55E8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801194-F58F-7977-B5EA-4F2AA6D97899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543EF462-B3DD-138C-ECBD-CF021C82966A}"/>
              </a:ext>
            </a:extLst>
          </p:cNvPr>
          <p:cNvSpPr/>
          <p:nvPr/>
        </p:nvSpPr>
        <p:spPr>
          <a:xfrm>
            <a:off x="627017" y="163628"/>
            <a:ext cx="182121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EFA8711-2121-28E9-9943-5434821F3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9796552C-74FE-ED3B-7943-D91A8138E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468684"/>
              </p:ext>
            </p:extLst>
          </p:nvPr>
        </p:nvGraphicFramePr>
        <p:xfrm>
          <a:off x="627011" y="1415186"/>
          <a:ext cx="9136391" cy="4245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8418">
                  <a:extLst>
                    <a:ext uri="{9D8B030D-6E8A-4147-A177-3AD203B41FA5}">
                      <a16:colId xmlns:a16="http://schemas.microsoft.com/office/drawing/2014/main" val="3163916451"/>
                    </a:ext>
                  </a:extLst>
                </a:gridCol>
                <a:gridCol w="3446060">
                  <a:extLst>
                    <a:ext uri="{9D8B030D-6E8A-4147-A177-3AD203B41FA5}">
                      <a16:colId xmlns:a16="http://schemas.microsoft.com/office/drawing/2014/main" val="2399887350"/>
                    </a:ext>
                  </a:extLst>
                </a:gridCol>
                <a:gridCol w="791570">
                  <a:extLst>
                    <a:ext uri="{9D8B030D-6E8A-4147-A177-3AD203B41FA5}">
                      <a16:colId xmlns:a16="http://schemas.microsoft.com/office/drawing/2014/main" val="223652072"/>
                    </a:ext>
                  </a:extLst>
                </a:gridCol>
                <a:gridCol w="702859">
                  <a:extLst>
                    <a:ext uri="{9D8B030D-6E8A-4147-A177-3AD203B41FA5}">
                      <a16:colId xmlns:a16="http://schemas.microsoft.com/office/drawing/2014/main" val="4045926532"/>
                    </a:ext>
                  </a:extLst>
                </a:gridCol>
                <a:gridCol w="798394">
                  <a:extLst>
                    <a:ext uri="{9D8B030D-6E8A-4147-A177-3AD203B41FA5}">
                      <a16:colId xmlns:a16="http://schemas.microsoft.com/office/drawing/2014/main" val="3825271456"/>
                    </a:ext>
                  </a:extLst>
                </a:gridCol>
                <a:gridCol w="620974">
                  <a:extLst>
                    <a:ext uri="{9D8B030D-6E8A-4147-A177-3AD203B41FA5}">
                      <a16:colId xmlns:a16="http://schemas.microsoft.com/office/drawing/2014/main" val="4168060387"/>
                    </a:ext>
                  </a:extLst>
                </a:gridCol>
                <a:gridCol w="708116">
                  <a:extLst>
                    <a:ext uri="{9D8B030D-6E8A-4147-A177-3AD203B41FA5}">
                      <a16:colId xmlns:a16="http://schemas.microsoft.com/office/drawing/2014/main" val="4156422326"/>
                    </a:ext>
                  </a:extLst>
                </a:gridCol>
              </a:tblGrid>
              <a:tr h="880872"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ДЕЙСТВИЯ АДМИНИСТРАЦИИ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ОЧЕРЁДНОСТЬ</a:t>
                      </a:r>
                    </a:p>
                  </a:txBody>
                  <a:tcPr marL="0" marR="0" marT="216000" marB="21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ВАЖНОСТЬ</a:t>
                      </a:r>
                      <a:r>
                        <a:rPr lang="en-US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СТОИМОСТЬ</a:t>
                      </a:r>
                      <a:r>
                        <a:rPr lang="en-US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</a:t>
                      </a:r>
                      <a:r>
                        <a:rPr lang="en-US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ИТОГОВЫЙ </a:t>
                      </a:r>
                    </a:p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895412"/>
                  </a:ext>
                </a:extLst>
              </a:tr>
              <a:tr h="457256"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Инженерная инфраструктура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Участие в федеральных программах по капитальному ремонту и модернизации систем ЖКХ</a:t>
                      </a:r>
                      <a:endParaRPr kumimoji="0" lang="ru-ID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  <a:endParaRPr lang="ru-ID" sz="900" b="1" i="0" dirty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ID" sz="900" b="1" i="0" dirty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925131"/>
                  </a:ext>
                </a:extLst>
              </a:tr>
              <a:tr h="297623">
                <a:tc v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Реконструкция завода по переработке твердых бытовых отходов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  <a:endParaRPr lang="ru-ID" sz="900" b="1" i="0" dirty="0">
                        <a:solidFill>
                          <a:srgbClr val="B1C1E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028609"/>
                  </a:ext>
                </a:extLst>
              </a:tr>
              <a:tr h="378533"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Кадровые проблемы 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 регулярных встреч и мастер-классов предприятий </a:t>
                      </a: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 </a:t>
                      </a:r>
                      <a:r>
                        <a:rPr lang="ru-RU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школьниками для популяризации </a:t>
                      </a: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востребованных </a:t>
                      </a:r>
                      <a:r>
                        <a:rPr lang="ru-RU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специальностей</a:t>
                      </a:r>
                      <a:endParaRPr lang="ru-ID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ID" sz="900" b="1" i="0" dirty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48693"/>
                  </a:ext>
                </a:extLst>
              </a:tr>
              <a:tr h="380970">
                <a:tc v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бучение специалистов и разработка системы мотивации сотрудников</a:t>
                      </a:r>
                      <a:endParaRPr kumimoji="0" lang="ru-ID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506195"/>
                  </a:ext>
                </a:extLst>
              </a:tr>
              <a:tr h="457713">
                <a:tc rowSpan="4">
                  <a:txBody>
                    <a:bodyPr/>
                    <a:lstStyle/>
                    <a:p>
                      <a:pPr algn="ctr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предпринимательства 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lnB w="12700" cmpd="sng">
                      <a:noFill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Оказание содействия предпринимателям в получении</a:t>
                      </a:r>
                      <a:r>
                        <a:rPr lang="ru-RU" sz="9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субсидий из регионального бюджета </a:t>
                      </a:r>
                      <a:endParaRPr lang="ru-ID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ID" sz="900" b="1" i="0" dirty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485187"/>
                  </a:ext>
                </a:extLst>
              </a:tr>
              <a:tr h="292169">
                <a:tc v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мер поддержки на муниципальном уровне</a:t>
                      </a:r>
                      <a:endParaRPr lang="ru-ID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584461"/>
                  </a:ext>
                </a:extLst>
              </a:tr>
              <a:tr h="457256">
                <a:tc vMerge="1">
                  <a:txBody>
                    <a:bodyPr/>
                    <a:lstStyle/>
                    <a:p>
                      <a:pPr algn="ctr"/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Информирование предпринимателей о мерах</a:t>
                      </a:r>
                      <a:r>
                        <a:rPr lang="ru-RU" sz="9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поддержки</a:t>
                      </a:r>
                      <a:endParaRPr lang="ru-ID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ID" sz="900" b="1" i="0" dirty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1837612"/>
                  </a:ext>
                </a:extLst>
              </a:tr>
              <a:tr h="610286">
                <a:tc v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Активная работа с </a:t>
                      </a: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АНО «Центр поддержки предпринимательской</a:t>
                      </a:r>
                      <a:r>
                        <a:rPr lang="ru-RU" sz="9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инвестиционной деятельности РА</a:t>
                      </a: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созданию новых проектов и привлечению </a:t>
                      </a: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инвесторов» </a:t>
                      </a:r>
                      <a:endParaRPr lang="ru-ID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54834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2932AFF-147C-5FDA-DA20-2C7ABF841BA5}"/>
              </a:ext>
            </a:extLst>
          </p:cNvPr>
          <p:cNvSpPr txBox="1"/>
          <p:nvPr/>
        </p:nvSpPr>
        <p:spPr>
          <a:xfrm>
            <a:off x="632590" y="6365207"/>
            <a:ext cx="246883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*5-наибольшая важность, 1-наименьшая важность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454FF-6D6D-90E8-E247-1CEA8F55051C}"/>
              </a:ext>
            </a:extLst>
          </p:cNvPr>
          <p:cNvSpPr txBox="1"/>
          <p:nvPr/>
        </p:nvSpPr>
        <p:spPr>
          <a:xfrm>
            <a:off x="2738475" y="6361827"/>
            <a:ext cx="3120999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**5-наименьшая стоимость/время, 1-наибольшая стоимость/время 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 descr="Щит со сплошной заливкой">
            <a:extLst>
              <a:ext uri="{FF2B5EF4-FFF2-40B4-BE49-F238E27FC236}">
                <a16:creationId xmlns:a16="http://schemas.microsoft.com/office/drawing/2014/main" id="{E30D36B0-2FC1-76F1-1183-CBEA4971E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1431" y="2515288"/>
            <a:ext cx="360000" cy="360000"/>
          </a:xfrm>
          <a:prstGeom prst="rect">
            <a:avLst/>
          </a:prstGeom>
        </p:spPr>
      </p:pic>
      <p:pic>
        <p:nvPicPr>
          <p:cNvPr id="14" name="Рисунок 13" descr="Портфель со сплошной заливкой">
            <a:extLst>
              <a:ext uri="{FF2B5EF4-FFF2-40B4-BE49-F238E27FC236}">
                <a16:creationId xmlns:a16="http://schemas.microsoft.com/office/drawing/2014/main" id="{28B91FD6-9663-B8E1-51F5-BE4E4F3AB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5370" y="4620616"/>
            <a:ext cx="360000" cy="360000"/>
          </a:xfrm>
          <a:prstGeom prst="rect">
            <a:avLst/>
          </a:prstGeom>
        </p:spPr>
      </p:pic>
      <p:pic>
        <p:nvPicPr>
          <p:cNvPr id="15" name="Рисунок 14" descr="Отменить подписку со сплошной заливкой">
            <a:extLst>
              <a:ext uri="{FF2B5EF4-FFF2-40B4-BE49-F238E27FC236}">
                <a16:creationId xmlns:a16="http://schemas.microsoft.com/office/drawing/2014/main" id="{00D33911-5205-12C3-2F51-5E9A779E98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1431" y="3227486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EE145C-8146-AFE7-D91E-14BC5C57D4A1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МУНИЦИПАЛЬНОГО ОБРАЗОВАНИЯ «МАЙМИНСКИЙ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33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B1C1E4">
                <a:tint val="45000"/>
                <a:satMod val="400000"/>
              </a:srgbClr>
            </a:duotone>
          </a:blip>
          <a:srcRect t="18453" b="18453"/>
          <a:stretch/>
        </p:blipFill>
        <p:spPr bwMode="auto">
          <a:xfrm>
            <a:off x="627016" y="1256553"/>
            <a:ext cx="5599614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ПРОФИЛЯ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6F042B-F806-E7F7-6B04-2A127801F6D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2068" y="1256553"/>
            <a:ext cx="2509016" cy="312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1989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6295" y="1256553"/>
            <a:ext cx="121813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 03</a:t>
            </a:r>
          </a:p>
        </p:txBody>
      </p:sp>
      <p:sp>
        <p:nvSpPr>
          <p:cNvPr id="4" name="Скругленный прямоугольник 3">
            <a:hlinkClick r:id="rId3" action="ppaction://hlinksldjump"/>
            <a:extLst>
              <a:ext uri="{FF2B5EF4-FFF2-40B4-BE49-F238E27FC236}">
                <a16:creationId xmlns:a16="http://schemas.microsoft.com/office/drawing/2014/main" id="{D51024F0-9D24-278C-D9DB-39D994889EE0}"/>
              </a:ext>
            </a:extLst>
          </p:cNvPr>
          <p:cNvSpPr/>
          <p:nvPr/>
        </p:nvSpPr>
        <p:spPr>
          <a:xfrm>
            <a:off x="1955516" y="1256553"/>
            <a:ext cx="1600989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харакетристика 04</a:t>
            </a:r>
          </a:p>
        </p:txBody>
      </p:sp>
      <p:sp>
        <p:nvSpPr>
          <p:cNvPr id="5" name="Скругленный прямоугольник 4">
            <a:hlinkClick r:id="rId4" action="ppaction://hlinksldjump"/>
            <a:extLst>
              <a:ext uri="{FF2B5EF4-FFF2-40B4-BE49-F238E27FC236}">
                <a16:creationId xmlns:a16="http://schemas.microsoft.com/office/drawing/2014/main" id="{423D2437-C0F6-9708-77C8-032917A40141}"/>
              </a:ext>
            </a:extLst>
          </p:cNvPr>
          <p:cNvSpPr/>
          <p:nvPr/>
        </p:nvSpPr>
        <p:spPr>
          <a:xfrm>
            <a:off x="3666868" y="1256553"/>
            <a:ext cx="2503559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 05</a:t>
            </a:r>
          </a:p>
        </p:txBody>
      </p:sp>
      <p:sp>
        <p:nvSpPr>
          <p:cNvPr id="6" name="Скругленный прямоугольник 5">
            <a:hlinkClick r:id="rId5" action="ppaction://hlinksldjump"/>
            <a:extLst>
              <a:ext uri="{FF2B5EF4-FFF2-40B4-BE49-F238E27FC236}">
                <a16:creationId xmlns:a16="http://schemas.microsoft.com/office/drawing/2014/main" id="{21175DD6-94A0-75A6-331B-67372335298F}"/>
              </a:ext>
            </a:extLst>
          </p:cNvPr>
          <p:cNvSpPr/>
          <p:nvPr/>
        </p:nvSpPr>
        <p:spPr>
          <a:xfrm>
            <a:off x="6280790" y="1256553"/>
            <a:ext cx="20774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 06</a:t>
            </a:r>
          </a:p>
        </p:txBody>
      </p:sp>
      <p:sp>
        <p:nvSpPr>
          <p:cNvPr id="8" name="Скругленный прямоугольник 7">
            <a:hlinkClick r:id="rId6" action="ppaction://hlinksldjump"/>
            <a:extLst>
              <a:ext uri="{FF2B5EF4-FFF2-40B4-BE49-F238E27FC236}">
                <a16:creationId xmlns:a16="http://schemas.microsoft.com/office/drawing/2014/main" id="{20389F1A-D8FC-11F4-6D65-354585768368}"/>
              </a:ext>
            </a:extLst>
          </p:cNvPr>
          <p:cNvSpPr/>
          <p:nvPr/>
        </p:nvSpPr>
        <p:spPr>
          <a:xfrm>
            <a:off x="8487593" y="1256553"/>
            <a:ext cx="123343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 07</a:t>
            </a:r>
          </a:p>
        </p:txBody>
      </p:sp>
      <p:sp>
        <p:nvSpPr>
          <p:cNvPr id="9" name="Скругленный прямоугольник 8">
            <a:hlinkClick r:id="rId7" action="ppaction://hlinksldjump"/>
            <a:extLst>
              <a:ext uri="{FF2B5EF4-FFF2-40B4-BE49-F238E27FC236}">
                <a16:creationId xmlns:a16="http://schemas.microsoft.com/office/drawing/2014/main" id="{0F9D25A8-FC83-176F-1592-722175E65FB5}"/>
              </a:ext>
            </a:extLst>
          </p:cNvPr>
          <p:cNvSpPr/>
          <p:nvPr/>
        </p:nvSpPr>
        <p:spPr>
          <a:xfrm>
            <a:off x="626295" y="1632123"/>
            <a:ext cx="202848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 08</a:t>
            </a:r>
          </a:p>
        </p:txBody>
      </p:sp>
      <p:sp>
        <p:nvSpPr>
          <p:cNvPr id="11" name="Скругленный прямоугольник 10">
            <a:hlinkClick r:id="rId8" action="ppaction://hlinksldjump"/>
            <a:extLst>
              <a:ext uri="{FF2B5EF4-FFF2-40B4-BE49-F238E27FC236}">
                <a16:creationId xmlns:a16="http://schemas.microsoft.com/office/drawing/2014/main" id="{DD96DA17-C3E8-B4A8-5FEE-D24D66394911}"/>
              </a:ext>
            </a:extLst>
          </p:cNvPr>
          <p:cNvSpPr/>
          <p:nvPr/>
        </p:nvSpPr>
        <p:spPr>
          <a:xfrm>
            <a:off x="2769373" y="1632123"/>
            <a:ext cx="133612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жизни 09</a:t>
            </a:r>
          </a:p>
        </p:txBody>
      </p:sp>
      <p:sp>
        <p:nvSpPr>
          <p:cNvPr id="13" name="Скругленный прямоугольник 12">
            <a:hlinkClick r:id="rId9" action="ppaction://hlinksldjump"/>
            <a:extLst>
              <a:ext uri="{FF2B5EF4-FFF2-40B4-BE49-F238E27FC236}">
                <a16:creationId xmlns:a16="http://schemas.microsoft.com/office/drawing/2014/main" id="{4F8B28C6-1651-9980-1E5F-C6B458F2F1A1}"/>
              </a:ext>
            </a:extLst>
          </p:cNvPr>
          <p:cNvSpPr/>
          <p:nvPr/>
        </p:nvSpPr>
        <p:spPr>
          <a:xfrm>
            <a:off x="4219376" y="1632123"/>
            <a:ext cx="247122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 10</a:t>
            </a:r>
          </a:p>
        </p:txBody>
      </p:sp>
      <p:sp>
        <p:nvSpPr>
          <p:cNvPr id="14" name="Скругленный прямоугольник 13">
            <a:hlinkClick r:id="rId10" action="ppaction://hlinksldjump"/>
            <a:extLst>
              <a:ext uri="{FF2B5EF4-FFF2-40B4-BE49-F238E27FC236}">
                <a16:creationId xmlns:a16="http://schemas.microsoft.com/office/drawing/2014/main" id="{D4234885-2CC9-FBA4-82F4-03F3F6FAF1A2}"/>
              </a:ext>
            </a:extLst>
          </p:cNvPr>
          <p:cNvSpPr/>
          <p:nvPr/>
        </p:nvSpPr>
        <p:spPr>
          <a:xfrm>
            <a:off x="8713177" y="1632123"/>
            <a:ext cx="1007848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 </a:t>
            </a:r>
            <a:r>
              <a:rPr lang="ru-ID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>
            <a:hlinkClick r:id="rId11" action="ppaction://hlinksldjump"/>
            <a:extLst>
              <a:ext uri="{FF2B5EF4-FFF2-40B4-BE49-F238E27FC236}">
                <a16:creationId xmlns:a16="http://schemas.microsoft.com/office/drawing/2014/main" id="{22187652-9E54-DF69-5FDA-30A4E7B8072F}"/>
              </a:ext>
            </a:extLst>
          </p:cNvPr>
          <p:cNvSpPr/>
          <p:nvPr/>
        </p:nvSpPr>
        <p:spPr>
          <a:xfrm>
            <a:off x="626294" y="1977249"/>
            <a:ext cx="1957799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 </a:t>
            </a:r>
            <a:r>
              <a:rPr lang="ru-ID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hlinkClick r:id="rId12" action="ppaction://hlinksldjump"/>
            <a:extLst>
              <a:ext uri="{FF2B5EF4-FFF2-40B4-BE49-F238E27FC236}">
                <a16:creationId xmlns:a16="http://schemas.microsoft.com/office/drawing/2014/main" id="{0DA364A5-0038-B5D5-495C-A86A4DFC2C65}"/>
              </a:ext>
            </a:extLst>
          </p:cNvPr>
          <p:cNvSpPr/>
          <p:nvPr/>
        </p:nvSpPr>
        <p:spPr>
          <a:xfrm>
            <a:off x="2769373" y="1941457"/>
            <a:ext cx="203929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 </a:t>
            </a:r>
            <a:r>
              <a:rPr lang="ru-ID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hlinkClick r:id="rId13" action="ppaction://hlinksldjump"/>
            <a:extLst>
              <a:ext uri="{FF2B5EF4-FFF2-40B4-BE49-F238E27FC236}">
                <a16:creationId xmlns:a16="http://schemas.microsoft.com/office/drawing/2014/main" id="{648F2C18-BA61-DB3F-DB4D-1EA65A153B41}"/>
              </a:ext>
            </a:extLst>
          </p:cNvPr>
          <p:cNvSpPr/>
          <p:nvPr/>
        </p:nvSpPr>
        <p:spPr>
          <a:xfrm>
            <a:off x="6824254" y="1618585"/>
            <a:ext cx="167560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остопримечательности 11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hlinkClick r:id="rId14" action="ppaction://hlinksldjump"/>
            <a:extLst>
              <a:ext uri="{FF2B5EF4-FFF2-40B4-BE49-F238E27FC236}">
                <a16:creationId xmlns:a16="http://schemas.microsoft.com/office/drawing/2014/main" id="{63522826-007D-01A3-BD9A-211B308E4E21}"/>
              </a:ext>
            </a:extLst>
          </p:cNvPr>
          <p:cNvSpPr/>
          <p:nvPr/>
        </p:nvSpPr>
        <p:spPr>
          <a:xfrm>
            <a:off x="4948574" y="1983597"/>
            <a:ext cx="1114968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 МО 15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>
            <a:hlinkClick r:id="rId14" action="ppaction://hlinksldjump"/>
            <a:extLst>
              <a:ext uri="{FF2B5EF4-FFF2-40B4-BE49-F238E27FC236}">
                <a16:creationId xmlns:a16="http://schemas.microsoft.com/office/drawing/2014/main" id="{D962CB95-2F07-0A93-94AF-805D4F03CC79}"/>
              </a:ext>
            </a:extLst>
          </p:cNvPr>
          <p:cNvSpPr/>
          <p:nvPr/>
        </p:nvSpPr>
        <p:spPr>
          <a:xfrm>
            <a:off x="6198790" y="2010845"/>
            <a:ext cx="154782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 анализ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hlinkClick r:id="rId15" action="ppaction://hlinksldjump"/>
            <a:extLst>
              <a:ext uri="{FF2B5EF4-FFF2-40B4-BE49-F238E27FC236}">
                <a16:creationId xmlns:a16="http://schemas.microsoft.com/office/drawing/2014/main" id="{E2F83141-206C-9DF3-A2A1-1138F01FB8EF}"/>
              </a:ext>
            </a:extLst>
          </p:cNvPr>
          <p:cNvSpPr/>
          <p:nvPr/>
        </p:nvSpPr>
        <p:spPr>
          <a:xfrm>
            <a:off x="7845903" y="2010845"/>
            <a:ext cx="187512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>
            <a:hlinkClick r:id="rId16" action="ppaction://hlinksldjump"/>
            <a:extLst>
              <a:ext uri="{FF2B5EF4-FFF2-40B4-BE49-F238E27FC236}">
                <a16:creationId xmlns:a16="http://schemas.microsoft.com/office/drawing/2014/main" id="{F896C2D5-EFB8-282D-5DC6-1BA4FA8FA03C}"/>
              </a:ext>
            </a:extLst>
          </p:cNvPr>
          <p:cNvSpPr/>
          <p:nvPr/>
        </p:nvSpPr>
        <p:spPr>
          <a:xfrm>
            <a:off x="626295" y="2372877"/>
            <a:ext cx="210602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Скругленный прямоугольник 26">
            <a:hlinkClick r:id="rId17" action="ppaction://hlinksldjump"/>
            <a:extLst>
              <a:ext uri="{FF2B5EF4-FFF2-40B4-BE49-F238E27FC236}">
                <a16:creationId xmlns:a16="http://schemas.microsoft.com/office/drawing/2014/main" id="{C122DA99-B345-D5C4-6A61-4F561B654E46}"/>
              </a:ext>
            </a:extLst>
          </p:cNvPr>
          <p:cNvSpPr/>
          <p:nvPr/>
        </p:nvSpPr>
        <p:spPr>
          <a:xfrm>
            <a:off x="2829221" y="2372877"/>
            <a:ext cx="3289004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профиля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кругленный прямоугольник 27">
            <a:hlinkClick r:id="rId18" action="ppaction://hlinksldjump"/>
            <a:extLst>
              <a:ext uri="{FF2B5EF4-FFF2-40B4-BE49-F238E27FC236}">
                <a16:creationId xmlns:a16="http://schemas.microsoft.com/office/drawing/2014/main" id="{29CB1A23-A8E5-A885-CE49-DE27A6210219}"/>
              </a:ext>
            </a:extLst>
          </p:cNvPr>
          <p:cNvSpPr/>
          <p:nvPr/>
        </p:nvSpPr>
        <p:spPr>
          <a:xfrm>
            <a:off x="6198790" y="2372877"/>
            <a:ext cx="174169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 </a:t>
            </a:r>
            <a:r>
              <a:rPr lang="ru-ID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hlinkClick r:id="rId19" action="ppaction://hlinksldjump"/>
            <a:extLst>
              <a:ext uri="{FF2B5EF4-FFF2-40B4-BE49-F238E27FC236}">
                <a16:creationId xmlns:a16="http://schemas.microsoft.com/office/drawing/2014/main" id="{9E42F679-B67E-2B36-9053-A009E24085BE}"/>
              </a:ext>
            </a:extLst>
          </p:cNvPr>
          <p:cNvSpPr/>
          <p:nvPr/>
        </p:nvSpPr>
        <p:spPr>
          <a:xfrm>
            <a:off x="646889" y="2748037"/>
            <a:ext cx="23937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 </a:t>
            </a:r>
            <a:r>
              <a:rPr lang="ru-ID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hlinkClick r:id="rId20" action="ppaction://hlinksldjump"/>
            <a:extLst>
              <a:ext uri="{FF2B5EF4-FFF2-40B4-BE49-F238E27FC236}">
                <a16:creationId xmlns:a16="http://schemas.microsoft.com/office/drawing/2014/main" id="{9E53BF86-1510-F8F5-9329-DC7C0BBD49F9}"/>
              </a:ext>
            </a:extLst>
          </p:cNvPr>
          <p:cNvSpPr/>
          <p:nvPr/>
        </p:nvSpPr>
        <p:spPr>
          <a:xfrm>
            <a:off x="3121430" y="2764418"/>
            <a:ext cx="184197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 </a:t>
            </a:r>
            <a:r>
              <a:rPr lang="ru-ID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hlinkClick r:id="rId21" action="ppaction://hlinksldjump"/>
            <a:extLst>
              <a:ext uri="{FF2B5EF4-FFF2-40B4-BE49-F238E27FC236}">
                <a16:creationId xmlns:a16="http://schemas.microsoft.com/office/drawing/2014/main" id="{C5F7063F-CAAD-7F9A-7DB5-AB1DA07FCC1E}"/>
              </a:ext>
            </a:extLst>
          </p:cNvPr>
          <p:cNvSpPr/>
          <p:nvPr/>
        </p:nvSpPr>
        <p:spPr>
          <a:xfrm>
            <a:off x="7364466" y="2769572"/>
            <a:ext cx="241430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hlinkClick r:id="rId22" action="ppaction://hlinksldjump"/>
            <a:extLst>
              <a:ext uri="{FF2B5EF4-FFF2-40B4-BE49-F238E27FC236}">
                <a16:creationId xmlns:a16="http://schemas.microsoft.com/office/drawing/2014/main" id="{9C10948B-9597-D731-360F-BF2BC1F5DD42}"/>
              </a:ext>
            </a:extLst>
          </p:cNvPr>
          <p:cNvSpPr/>
          <p:nvPr/>
        </p:nvSpPr>
        <p:spPr>
          <a:xfrm>
            <a:off x="646889" y="3159097"/>
            <a:ext cx="292522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предложение по корректировке мер поддержки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hlinkClick r:id="rId23" action="ppaction://hlinksldjump"/>
            <a:extLst>
              <a:ext uri="{FF2B5EF4-FFF2-40B4-BE49-F238E27FC236}">
                <a16:creationId xmlns:a16="http://schemas.microsoft.com/office/drawing/2014/main" id="{07ED793E-60D3-7110-D466-58E4E8ECE384}"/>
              </a:ext>
            </a:extLst>
          </p:cNvPr>
          <p:cNvSpPr/>
          <p:nvPr/>
        </p:nvSpPr>
        <p:spPr>
          <a:xfrm>
            <a:off x="3616584" y="3159097"/>
            <a:ext cx="183840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будущего МО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hlinkClick r:id="rId24" action="ppaction://hlinksldjump"/>
            <a:extLst>
              <a:ext uri="{FF2B5EF4-FFF2-40B4-BE49-F238E27FC236}">
                <a16:creationId xmlns:a16="http://schemas.microsoft.com/office/drawing/2014/main" id="{47CB25E6-C738-DA08-23FB-0FEDD7D0C73A}"/>
              </a:ext>
            </a:extLst>
          </p:cNvPr>
          <p:cNvSpPr/>
          <p:nvPr/>
        </p:nvSpPr>
        <p:spPr>
          <a:xfrm>
            <a:off x="5499461" y="3140230"/>
            <a:ext cx="167764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 </a:t>
            </a:r>
            <a:r>
              <a:rPr lang="ru-ID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hlinkClick r:id="rId25" action="ppaction://hlinksldjump"/>
            <a:extLst>
              <a:ext uri="{FF2B5EF4-FFF2-40B4-BE49-F238E27FC236}">
                <a16:creationId xmlns:a16="http://schemas.microsoft.com/office/drawing/2014/main" id="{2029B849-BBFE-D583-1092-C2F3C544AF93}"/>
              </a:ext>
            </a:extLst>
          </p:cNvPr>
          <p:cNvSpPr/>
          <p:nvPr/>
        </p:nvSpPr>
        <p:spPr>
          <a:xfrm>
            <a:off x="5078531" y="2746264"/>
            <a:ext cx="2172748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диагностическая карта МО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hlinkClick r:id="rId26" action="ppaction://hlinksldjump"/>
            <a:extLst>
              <a:ext uri="{FF2B5EF4-FFF2-40B4-BE49-F238E27FC236}">
                <a16:creationId xmlns:a16="http://schemas.microsoft.com/office/drawing/2014/main" id="{795F0490-A705-4B6C-7CFA-B866052CC901}"/>
              </a:ext>
            </a:extLst>
          </p:cNvPr>
          <p:cNvSpPr/>
          <p:nvPr/>
        </p:nvSpPr>
        <p:spPr>
          <a:xfrm>
            <a:off x="8003307" y="2343568"/>
            <a:ext cx="1717718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округа </a:t>
            </a:r>
            <a:r>
              <a:rPr lang="ru-ID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CED2FFE-BE20-C9FC-C4FE-C7A93E57A3E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@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МАТЕРИАЛ ПОДГОТОВЛЕН ПРОЕКТНЫМ ОФИСОМ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АДМИНИСТРАЦИИ МУНИЦИПАЛЬНОГО ОБРАЗОВАНИЯ «МАЙМИНСКИЙ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46CC3B-E7A5-5DAB-47AC-C99330C4DCF6}"/>
              </a:ext>
            </a:extLst>
          </p:cNvPr>
          <p:cNvSpPr txBox="1"/>
          <p:nvPr/>
        </p:nvSpPr>
        <p:spPr>
          <a:xfrm>
            <a:off x="646889" y="4393476"/>
            <a:ext cx="731788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РАЙОН»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82AD1CC4-F5F3-D50B-AD27-5325F86B9A2D}"/>
              </a:ext>
            </a:extLst>
          </p:cNvPr>
          <p:cNvSpPr/>
          <p:nvPr/>
        </p:nvSpPr>
        <p:spPr>
          <a:xfrm>
            <a:off x="7613351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Майминский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район</a:t>
            </a:r>
            <a:endParaRPr kumimoji="0" lang="ru-ID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7FD2F0FA-09C3-9ABB-A3C2-00048CBF7399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pic>
        <p:nvPicPr>
          <p:cNvPr id="12" name="Рисунок 11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9C47C07-ACA0-6293-9163-EA2AD7F67EB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185650" y="224205"/>
            <a:ext cx="434709" cy="5687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9FA224B-9BC2-5081-3E3B-A8535B72A299}"/>
              </a:ext>
            </a:extLst>
          </p:cNvPr>
          <p:cNvSpPr txBox="1"/>
          <p:nvPr/>
        </p:nvSpPr>
        <p:spPr>
          <a:xfrm>
            <a:off x="9290859" y="459640"/>
            <a:ext cx="22429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9178792" y="275383"/>
            <a:ext cx="448424" cy="557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12003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9A0D2-0039-5241-13CE-AA046594A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EBCFC9-2094-4D30-5E88-AD2AAC9910B5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47F25DC1-0EF0-8FCE-EC12-BF13D24215FF}"/>
              </a:ext>
            </a:extLst>
          </p:cNvPr>
          <p:cNvSpPr/>
          <p:nvPr/>
        </p:nvSpPr>
        <p:spPr>
          <a:xfrm>
            <a:off x="627017" y="163628"/>
            <a:ext cx="147610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E161D04-B6AE-6DB3-3015-74CAE5E9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127894-A823-802A-D158-07CFF374686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МУНИЦИПАЛЬНОГО ОБРАЗОВАНИЯ «МАЙМИНСКИЙ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1688595"/>
              </p:ext>
            </p:extLst>
          </p:nvPr>
        </p:nvGraphicFramePr>
        <p:xfrm>
          <a:off x="627016" y="1181684"/>
          <a:ext cx="8895053" cy="50003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3676">
                  <a:extLst>
                    <a:ext uri="{9D8B030D-6E8A-4147-A177-3AD203B41FA5}">
                      <a16:colId xmlns:a16="http://schemas.microsoft.com/office/drawing/2014/main" val="1127240360"/>
                    </a:ext>
                  </a:extLst>
                </a:gridCol>
                <a:gridCol w="5741377">
                  <a:extLst>
                    <a:ext uri="{9D8B030D-6E8A-4147-A177-3AD203B41FA5}">
                      <a16:colId xmlns:a16="http://schemas.microsoft.com/office/drawing/2014/main" val="1209249309"/>
                    </a:ext>
                  </a:extLst>
                </a:gridCol>
              </a:tblGrid>
              <a:tr h="7141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 </a:t>
                      </a:r>
                      <a:endParaRPr lang="ru-ID" sz="1800" b="1" i="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  <a:endParaRPr lang="ru-ID" sz="18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0829"/>
                  </a:ext>
                </a:extLst>
              </a:tr>
              <a:tr h="5101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Всесезонный курорт «</a:t>
                      </a:r>
                      <a:r>
                        <a:rPr lang="ru-RU" sz="1200" b="0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Манжерок</a:t>
                      </a: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ID" sz="1200" b="0" i="0" spc="-1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Деятельность в области спорта, отдыха и развлечений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5657184"/>
                  </a:ext>
                </a:extLst>
              </a:tr>
              <a:tr h="41377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«Аэропорт Горно-Алтайск»</a:t>
                      </a:r>
                      <a:endParaRPr lang="ru-ID" sz="1200" b="0" i="0" spc="-1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Деятельность аэропортовая</a:t>
                      </a:r>
                      <a:endParaRPr lang="ru-ID" sz="12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698998"/>
                  </a:ext>
                </a:extLst>
              </a:tr>
              <a:tr h="5101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ТД «МЗЖБИ»</a:t>
                      </a:r>
                      <a:endParaRPr lang="ru-ID" sz="1200" b="0" i="0" spc="-1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Производство изделий из бетона для использования в строительстве</a:t>
                      </a:r>
                      <a:endParaRPr lang="ru-ID" sz="12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8335154"/>
                  </a:ext>
                </a:extLst>
              </a:tr>
              <a:tr h="5101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1200" b="0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Майма</a:t>
                      </a: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-молоко»</a:t>
                      </a:r>
                      <a:endParaRPr lang="ru-ID" sz="1200" b="0" i="0" spc="-1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Производство молока и молочной продукции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12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992235"/>
                  </a:ext>
                </a:extLst>
              </a:tr>
              <a:tr h="1057240">
                <a:tc>
                  <a:txBody>
                    <a:bodyPr/>
                    <a:lstStyle/>
                    <a:p>
                      <a:pPr algn="ctr"/>
                      <a:endParaRPr lang="ru-RU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ТД</a:t>
                      </a:r>
                      <a:r>
                        <a:rPr lang="ru-RU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«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АМЗА»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Перерабатывающая (пищевая) промышленность: изготовление воды и напитков, переработка дикоросов, переработка мёда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Предоставление в аренду производственных, складских,</a:t>
                      </a:r>
                      <a:r>
                        <a:rPr lang="ru-RU" sz="1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презентационных площадей и оборудования</a:t>
                      </a:r>
                      <a:endParaRPr lang="ru-RU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8900649"/>
                  </a:ext>
                </a:extLst>
              </a:tr>
              <a:tr h="45057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«Алтайские луга»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Животноводство, переработка и консервирование мяса и мясной пищевой продукции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29667"/>
                  </a:ext>
                </a:extLst>
              </a:tr>
              <a:tr h="41377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Наринэ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Производство</a:t>
                      </a:r>
                      <a:r>
                        <a:rPr lang="ru-RU" sz="1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биологически активных добавок к пище</a:t>
                      </a:r>
                      <a:endParaRPr lang="ru-ID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/>
                </a:tc>
                <a:extLst>
                  <a:ext uri="{0D108BD9-81ED-4DB2-BD59-A6C34878D82A}">
                    <a16:rowId xmlns:a16="http://schemas.microsoft.com/office/drawing/2014/main" val="1148920486"/>
                  </a:ext>
                </a:extLst>
              </a:tr>
              <a:tr h="41377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Биостимул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Производство</a:t>
                      </a:r>
                      <a:r>
                        <a:rPr lang="ru-RU" sz="1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биологически активных добавок к пище</a:t>
                      </a:r>
                      <a:endParaRPr lang="ru-ID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/>
                </a:tc>
                <a:extLst>
                  <a:ext uri="{0D108BD9-81ED-4DB2-BD59-A6C34878D82A}">
                    <a16:rowId xmlns:a16="http://schemas.microsoft.com/office/drawing/2014/main" val="21954202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8563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E4DF3-4069-426F-765E-1A32C16EE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id="{A7D13D97-88D9-27E6-6C22-29FB7739103F}"/>
              </a:ext>
            </a:extLst>
          </p:cNvPr>
          <p:cNvSpPr/>
          <p:nvPr/>
        </p:nvSpPr>
        <p:spPr>
          <a:xfrm>
            <a:off x="7619147" y="998734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РЕЗУЛЬТАТЫ</a:t>
            </a:r>
            <a:endParaRPr kumimoji="0" lang="ru-ID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09EC2F-CF31-786D-D4D8-C17159FE658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СПЕЦИАЛИЗАЦИЯ ОКРУГА И ТРЕНДЫ РАЗВИТИЯ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4F7A3946-1845-FA66-5792-4AAE01563317}"/>
              </a:ext>
            </a:extLst>
          </p:cNvPr>
          <p:cNvSpPr/>
          <p:nvPr/>
        </p:nvSpPr>
        <p:spPr>
          <a:xfrm>
            <a:off x="627017" y="163628"/>
            <a:ext cx="1430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округа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9BF11437-93BC-C50D-E4F1-D7C848057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8DFD040F-E768-5ADE-B5B2-62A957EAB713}"/>
              </a:ext>
            </a:extLst>
          </p:cNvPr>
          <p:cNvSpPr/>
          <p:nvPr/>
        </p:nvSpPr>
        <p:spPr>
          <a:xfrm>
            <a:off x="660733" y="1004436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СПЕЦИАЛИЗАЦИЯ</a:t>
            </a:r>
            <a:endParaRPr lang="ru-ID" dirty="0">
              <a:solidFill>
                <a:srgbClr val="4756A0"/>
              </a:solidFill>
            </a:endParaRP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id="{E892DF85-E276-19EC-9AE4-EDF25C1DD3F8}"/>
              </a:ext>
            </a:extLst>
          </p:cNvPr>
          <p:cNvSpPr/>
          <p:nvPr/>
        </p:nvSpPr>
        <p:spPr>
          <a:xfrm>
            <a:off x="2954593" y="1004436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ТРЕНД</a:t>
            </a:r>
            <a:endParaRPr kumimoji="0" lang="ru-ID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id="{11A4B8E0-BDA8-FF6A-9BD0-97F7BBC9403A}"/>
              </a:ext>
            </a:extLst>
          </p:cNvPr>
          <p:cNvSpPr/>
          <p:nvPr/>
        </p:nvSpPr>
        <p:spPr>
          <a:xfrm>
            <a:off x="5287738" y="998734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ЭФФЕКТЫ</a:t>
            </a:r>
            <a:endParaRPr kumimoji="0" lang="ru-ID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C02EF7BD-C028-6329-5305-8F88F1AC95F6}"/>
              </a:ext>
            </a:extLst>
          </p:cNvPr>
          <p:cNvSpPr/>
          <p:nvPr/>
        </p:nvSpPr>
        <p:spPr>
          <a:xfrm>
            <a:off x="660734" y="1960061"/>
            <a:ext cx="2195998" cy="1495316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pPr algn="just" defTabSz="914400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ТУРИСТИЧЕСКИЕ УСЛУГИ</a:t>
            </a:r>
            <a:endParaRPr lang="ru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914400">
              <a:defRPr/>
            </a:pPr>
            <a:endParaRPr lang="ru-RU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914400">
              <a:defRPr/>
            </a:pPr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 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области спорта, отдыха и развлечений</a:t>
            </a:r>
          </a:p>
          <a:p>
            <a:endParaRPr lang="ru-ID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7BE4B10B-9BE5-5535-7DC1-84A76C3E4FF9}"/>
              </a:ext>
            </a:extLst>
          </p:cNvPr>
          <p:cNvSpPr/>
          <p:nvPr/>
        </p:nvSpPr>
        <p:spPr>
          <a:xfrm>
            <a:off x="2974236" y="1960061"/>
            <a:ext cx="2195998" cy="1378537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всестороннее развитие туризма</a:t>
            </a:r>
            <a:endParaRPr lang="ru-ID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kumimoji="0" lang="ru-ID" sz="1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9CD9B1A4-5B87-CACD-4C89-1F5A2879F8A7}"/>
              </a:ext>
            </a:extLst>
          </p:cNvPr>
          <p:cNvSpPr/>
          <p:nvPr/>
        </p:nvSpPr>
        <p:spPr>
          <a:xfrm>
            <a:off x="2954593" y="3562643"/>
            <a:ext cx="2195998" cy="1123009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 комплексного </a:t>
            </a:r>
            <a:r>
              <a:rPr lang="ru-RU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импортозамещения</a:t>
            </a:r>
            <a:endParaRPr lang="ru-ID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451F4428-9FCA-5063-D656-8F80EF03FD67}"/>
              </a:ext>
            </a:extLst>
          </p:cNvPr>
          <p:cNvSpPr/>
          <p:nvPr/>
        </p:nvSpPr>
        <p:spPr>
          <a:xfrm>
            <a:off x="2954593" y="4819631"/>
            <a:ext cx="2195998" cy="1279273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 комплексного </a:t>
            </a:r>
            <a:r>
              <a:rPr lang="ru-RU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импортозамещения</a:t>
            </a:r>
            <a:endParaRPr lang="ru-ID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446787C7-71E0-4401-A234-F9D01230A173}"/>
              </a:ext>
            </a:extLst>
          </p:cNvPr>
          <p:cNvSpPr/>
          <p:nvPr/>
        </p:nvSpPr>
        <p:spPr>
          <a:xfrm>
            <a:off x="5258452" y="1971563"/>
            <a:ext cx="2195998" cy="1367164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качества предоставления мест размещения и количества туристических маршрутов</a:t>
            </a:r>
            <a:endParaRPr lang="ru-ID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E4CA7EB7-C354-EF11-6D62-CF3433AAF3E7}"/>
              </a:ext>
            </a:extLst>
          </p:cNvPr>
          <p:cNvSpPr/>
          <p:nvPr/>
        </p:nvSpPr>
        <p:spPr>
          <a:xfrm>
            <a:off x="5287739" y="3562643"/>
            <a:ext cx="2195998" cy="1091461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спроса на качественную продукцию местных производителей</a:t>
            </a:r>
            <a:endParaRPr lang="ru-ID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39C3BFB0-AC8C-DC51-95F1-FC5B2E117CFA}"/>
              </a:ext>
            </a:extLst>
          </p:cNvPr>
          <p:cNvSpPr/>
          <p:nvPr/>
        </p:nvSpPr>
        <p:spPr>
          <a:xfrm>
            <a:off x="5287739" y="4878020"/>
            <a:ext cx="2195998" cy="1220884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спроса на качественную продукцию местных производителей</a:t>
            </a:r>
            <a:endParaRPr lang="ru-ID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620A350A-0C83-6169-7BB7-91190AAC56AA}"/>
              </a:ext>
            </a:extLst>
          </p:cNvPr>
          <p:cNvSpPr/>
          <p:nvPr/>
        </p:nvSpPr>
        <p:spPr>
          <a:xfrm>
            <a:off x="7546456" y="1893265"/>
            <a:ext cx="2303859" cy="1445334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туристического потока, привлечение кадров на предприятия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</a:t>
            </a: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туристической привлекательности района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новых рабочих мест</a:t>
            </a:r>
            <a:endParaRPr lang="ru-ID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5E94A2F5-2793-E16F-26F2-58AAB470AE7B}"/>
              </a:ext>
            </a:extLst>
          </p:cNvPr>
          <p:cNvSpPr/>
          <p:nvPr/>
        </p:nvSpPr>
        <p:spPr>
          <a:xfrm>
            <a:off x="7620885" y="3455377"/>
            <a:ext cx="2195998" cy="1364254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рост объёмов производства                  и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доходов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</a:t>
            </a: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позиции местных </a:t>
            </a:r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новых рабочих мест</a:t>
            </a:r>
            <a:endParaRPr lang="ru-ID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5A205FB9-C2AC-0FA9-A12E-99D0E94D43CB}"/>
              </a:ext>
            </a:extLst>
          </p:cNvPr>
          <p:cNvSpPr/>
          <p:nvPr/>
        </p:nvSpPr>
        <p:spPr>
          <a:xfrm>
            <a:off x="7710002" y="4926898"/>
            <a:ext cx="2014290" cy="1456318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объёмов производства                  и доходов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позиции местных 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новых рабочих мест</a:t>
            </a:r>
            <a:endParaRPr lang="ru-ID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0B159CCD-8DCC-35D9-D343-F8D7980C00D8}"/>
              </a:ext>
            </a:extLst>
          </p:cNvPr>
          <p:cNvSpPr/>
          <p:nvPr/>
        </p:nvSpPr>
        <p:spPr>
          <a:xfrm>
            <a:off x="621447" y="3589356"/>
            <a:ext cx="2195998" cy="1096296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pPr algn="just" defTabSz="914400">
              <a:defRPr/>
            </a:pP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ОБРАБАТЫВАЮЩЕЕ ПРОИЗВОДСТВО</a:t>
            </a:r>
          </a:p>
          <a:p>
            <a:pPr lvl="0" algn="just" defTabSz="914400">
              <a:defRPr/>
            </a:pPr>
            <a:endParaRPr lang="ru-RU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defTabSz="914400">
              <a:defRPr/>
            </a:pPr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молока и молочной продукции</a:t>
            </a: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id="{8EA64575-B412-1ABF-E226-D9E08A3F70D2}"/>
              </a:ext>
            </a:extLst>
          </p:cNvPr>
          <p:cNvSpPr/>
          <p:nvPr/>
        </p:nvSpPr>
        <p:spPr>
          <a:xfrm>
            <a:off x="621447" y="4819631"/>
            <a:ext cx="2195998" cy="1378946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pPr algn="just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ОБРАБАТЫВАЮЩЕЕ ПРОИЗВОДСТВО</a:t>
            </a:r>
          </a:p>
          <a:p>
            <a:pPr algn="just"/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Животноводство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, переработка и консервирование мяса и мясной пищевой продукции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BDE69E-A303-DD58-85DA-DBCA1EA2B97D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МУНИЦИПАЛЬНОГО ОБРАЗОВАНИЯ «МАЙМИНСКИЙ РАЙОН»</a:t>
            </a:r>
          </a:p>
          <a:p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65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E4DF3-4069-426F-765E-1A32C16EE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id="{A7D13D97-88D9-27E6-6C22-29FB7739103F}"/>
              </a:ext>
            </a:extLst>
          </p:cNvPr>
          <p:cNvSpPr/>
          <p:nvPr/>
        </p:nvSpPr>
        <p:spPr>
          <a:xfrm>
            <a:off x="7598612" y="988964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РЕЗУЛЬТАТЫ</a:t>
            </a:r>
            <a:endParaRPr kumimoji="0" lang="ru-ID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09EC2F-CF31-786D-D4D8-C17159FE658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СПЕЦИАЛИЗАЦИЯ ОКРУГА И ТРЕНДЫ РАЗВИТИЯ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4F7A3946-1845-FA66-5792-4AAE01563317}"/>
              </a:ext>
            </a:extLst>
          </p:cNvPr>
          <p:cNvSpPr/>
          <p:nvPr/>
        </p:nvSpPr>
        <p:spPr>
          <a:xfrm>
            <a:off x="627017" y="163628"/>
            <a:ext cx="1430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округа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9BF11437-93BC-C50D-E4F1-D7C848057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8DFD040F-E768-5ADE-B5B2-62A957EAB713}"/>
              </a:ext>
            </a:extLst>
          </p:cNvPr>
          <p:cNvSpPr/>
          <p:nvPr/>
        </p:nvSpPr>
        <p:spPr>
          <a:xfrm>
            <a:off x="621446" y="1033710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СПЕЦИАЛИЗАЦИЯ</a:t>
            </a:r>
            <a:endParaRPr lang="ru-ID" dirty="0">
              <a:solidFill>
                <a:srgbClr val="4756A0"/>
              </a:solidFill>
            </a:endParaRP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id="{E892DF85-E276-19EC-9AE4-EDF25C1DD3F8}"/>
              </a:ext>
            </a:extLst>
          </p:cNvPr>
          <p:cNvSpPr/>
          <p:nvPr/>
        </p:nvSpPr>
        <p:spPr>
          <a:xfrm>
            <a:off x="2954592" y="1007333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ТРЕНД</a:t>
            </a:r>
            <a:endParaRPr kumimoji="0" lang="ru-ID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id="{11A4B8E0-BDA8-FF6A-9BD0-97F7BBC9403A}"/>
              </a:ext>
            </a:extLst>
          </p:cNvPr>
          <p:cNvSpPr/>
          <p:nvPr/>
        </p:nvSpPr>
        <p:spPr>
          <a:xfrm>
            <a:off x="5271035" y="1002883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ЭФФЕКТЫ</a:t>
            </a:r>
            <a:endParaRPr kumimoji="0" lang="ru-ID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C02EF7BD-C028-6329-5305-8F88F1AC95F6}"/>
              </a:ext>
            </a:extLst>
          </p:cNvPr>
          <p:cNvSpPr/>
          <p:nvPr/>
        </p:nvSpPr>
        <p:spPr>
          <a:xfrm>
            <a:off x="413238" y="1941613"/>
            <a:ext cx="2352709" cy="1451058"/>
          </a:xfrm>
          <a:prstGeom prst="roundRect">
            <a:avLst>
              <a:gd name="adj" fmla="val 2269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pPr algn="just"/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ОБРАБАТЫВАЮЩЕЕ ПРОИЗВОДСТВО</a:t>
            </a:r>
          </a:p>
          <a:p>
            <a:pPr algn="ctr"/>
            <a:endParaRPr lang="ru-RU" sz="11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defTabSz="914400">
              <a:defRPr/>
            </a:pP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биологически активных добавок к пище</a:t>
            </a:r>
            <a:endParaRPr lang="ru-ID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7BE4B10B-9BE5-5535-7DC1-84A76C3E4FF9}"/>
              </a:ext>
            </a:extLst>
          </p:cNvPr>
          <p:cNvSpPr/>
          <p:nvPr/>
        </p:nvSpPr>
        <p:spPr>
          <a:xfrm>
            <a:off x="3006410" y="1941612"/>
            <a:ext cx="2195998" cy="1488729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следование концепции устойчивого развития</a:t>
            </a:r>
            <a:endParaRPr kumimoji="0" lang="ru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9CD9B1A4-5B87-CACD-4C89-1F5A2879F8A7}"/>
              </a:ext>
            </a:extLst>
          </p:cNvPr>
          <p:cNvSpPr/>
          <p:nvPr/>
        </p:nvSpPr>
        <p:spPr>
          <a:xfrm>
            <a:off x="2954593" y="3631241"/>
            <a:ext cx="2195998" cy="1475561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программы комплексного импортозамещения</a:t>
            </a:r>
            <a:endParaRPr kumimoji="0" lang="ru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FC8CF6C8-81DD-8B71-71E1-5A623F4AF195}"/>
              </a:ext>
            </a:extLst>
          </p:cNvPr>
          <p:cNvSpPr/>
          <p:nvPr/>
        </p:nvSpPr>
        <p:spPr>
          <a:xfrm>
            <a:off x="2997418" y="5214606"/>
            <a:ext cx="2195998" cy="1284417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спроса на услуги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перевозке пассажиров</a:t>
            </a:r>
            <a:endParaRPr kumimoji="0" lang="ru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446787C7-71E0-4401-A234-F9D01230A173}"/>
              </a:ext>
            </a:extLst>
          </p:cNvPr>
          <p:cNvSpPr/>
          <p:nvPr/>
        </p:nvSpPr>
        <p:spPr>
          <a:xfrm>
            <a:off x="5271035" y="1941612"/>
            <a:ext cx="2195998" cy="1526496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спроса на качественную продукцию местных производителей</a:t>
            </a:r>
            <a:endParaRPr kumimoji="0" lang="ru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E4CA7EB7-C354-EF11-6D62-CF3433AAF3E7}"/>
              </a:ext>
            </a:extLst>
          </p:cNvPr>
          <p:cNvSpPr/>
          <p:nvPr/>
        </p:nvSpPr>
        <p:spPr>
          <a:xfrm>
            <a:off x="5287739" y="3631241"/>
            <a:ext cx="2195998" cy="1526496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 технологичности производства и функциональности оборудования и машин</a:t>
            </a:r>
            <a:endParaRPr kumimoji="0" lang="ru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02194ADC-533C-CC03-C944-087B4BB49763}"/>
              </a:ext>
            </a:extLst>
          </p:cNvPr>
          <p:cNvSpPr/>
          <p:nvPr/>
        </p:nvSpPr>
        <p:spPr>
          <a:xfrm>
            <a:off x="5271035" y="5319559"/>
            <a:ext cx="2195998" cy="1284417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доходов от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транспортных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услуг, увеличение спроса на качественную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транспортную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инфраструктуру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620A350A-0C83-6169-7BB7-91190AAC56AA}"/>
              </a:ext>
            </a:extLst>
          </p:cNvPr>
          <p:cNvSpPr/>
          <p:nvPr/>
        </p:nvSpPr>
        <p:spPr>
          <a:xfrm>
            <a:off x="7604287" y="1921020"/>
            <a:ext cx="2195998" cy="1617342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рост объёмов производства                  и доходов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позиции местных 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создание новых рабочих мест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5E94A2F5-2793-E16F-26F2-58AAB470AE7B}"/>
              </a:ext>
            </a:extLst>
          </p:cNvPr>
          <p:cNvSpPr/>
          <p:nvPr/>
        </p:nvSpPr>
        <p:spPr>
          <a:xfrm>
            <a:off x="7655679" y="3611123"/>
            <a:ext cx="2195998" cy="1582041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рост объёмов производства                  и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доходов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</a:t>
            </a: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позиции местных </a:t>
            </a: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новых рабочих </a:t>
            </a: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</a:t>
            </a:r>
            <a:endParaRPr lang="ru-ID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3B98B1CF-4517-BBF5-E0FD-1FF08E092530}"/>
              </a:ext>
            </a:extLst>
          </p:cNvPr>
          <p:cNvSpPr/>
          <p:nvPr/>
        </p:nvSpPr>
        <p:spPr>
          <a:xfrm>
            <a:off x="7620885" y="5316275"/>
            <a:ext cx="2195998" cy="1290986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</a:t>
            </a: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туристической </a:t>
            </a: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инвестиционной привлекательности района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</a:t>
            </a: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туристического потока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0B159CCD-8DCC-35D9-D343-F8D7980C00D8}"/>
              </a:ext>
            </a:extLst>
          </p:cNvPr>
          <p:cNvSpPr/>
          <p:nvPr/>
        </p:nvSpPr>
        <p:spPr>
          <a:xfrm>
            <a:off x="413237" y="3631241"/>
            <a:ext cx="2404207" cy="1286391"/>
          </a:xfrm>
          <a:prstGeom prst="roundRect">
            <a:avLst>
              <a:gd name="adj" fmla="val 18654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pPr algn="just"/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ОБРАБАТЫВАЮЩЕЕ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ПРОИЗВОДСТВО</a:t>
            </a:r>
            <a:endParaRPr lang="ru-RU" sz="10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defTabSz="914400">
              <a:defRPr/>
            </a:pP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изделий из бетона для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использования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строительстве</a:t>
            </a:r>
            <a:endParaRPr lang="ru-ID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id="{21FF861E-9E86-E5A4-972D-4CB1732EF982}"/>
              </a:ext>
            </a:extLst>
          </p:cNvPr>
          <p:cNvSpPr/>
          <p:nvPr/>
        </p:nvSpPr>
        <p:spPr>
          <a:xfrm>
            <a:off x="413237" y="5211535"/>
            <a:ext cx="2438681" cy="1188633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pPr algn="just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ТРАНСПОРТРОВКА                     И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ХРАНЕНИЯ</a:t>
            </a:r>
          </a:p>
          <a:p>
            <a:pPr algn="ctr"/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 аэропортовая</a:t>
            </a:r>
            <a:endParaRPr kumimoji="0" lang="ru-ID" sz="11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BDE69E-A303-DD58-85DA-DBCA1EA2B97D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МУНИЦИПАЛЬНОГО ОБРАЗОВАНИЯ «МАЙМИНСКИЙ РАЙОН»</a:t>
            </a:r>
          </a:p>
          <a:p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4894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9F1C0A-0B2A-DA06-9CBA-B877B267DC3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РЕАЛИЗУЕМЫЕ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71DB78E3-261E-0A63-C832-846882E4B22E}"/>
              </a:ext>
            </a:extLst>
          </p:cNvPr>
          <p:cNvSpPr/>
          <p:nvPr/>
        </p:nvSpPr>
        <p:spPr>
          <a:xfrm>
            <a:off x="627017" y="163628"/>
            <a:ext cx="233484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EAC1D7-97FF-AE29-136F-32347288D2C7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РАЙОН»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523193"/>
              </p:ext>
            </p:extLst>
          </p:nvPr>
        </p:nvGraphicFramePr>
        <p:xfrm>
          <a:off x="325314" y="1070275"/>
          <a:ext cx="9258300" cy="5302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5324">
                  <a:extLst>
                    <a:ext uri="{9D8B030D-6E8A-4147-A177-3AD203B41FA5}">
                      <a16:colId xmlns:a16="http://schemas.microsoft.com/office/drawing/2014/main" val="3945837021"/>
                    </a:ext>
                  </a:extLst>
                </a:gridCol>
                <a:gridCol w="2866293">
                  <a:extLst>
                    <a:ext uri="{9D8B030D-6E8A-4147-A177-3AD203B41FA5}">
                      <a16:colId xmlns:a16="http://schemas.microsoft.com/office/drawing/2014/main" val="3189741644"/>
                    </a:ext>
                  </a:extLst>
                </a:gridCol>
                <a:gridCol w="3037146">
                  <a:extLst>
                    <a:ext uri="{9D8B030D-6E8A-4147-A177-3AD203B41FA5}">
                      <a16:colId xmlns:a16="http://schemas.microsoft.com/office/drawing/2014/main" val="2356470077"/>
                    </a:ext>
                  </a:extLst>
                </a:gridCol>
                <a:gridCol w="1209537">
                  <a:extLst>
                    <a:ext uri="{9D8B030D-6E8A-4147-A177-3AD203B41FA5}">
                      <a16:colId xmlns:a16="http://schemas.microsoft.com/office/drawing/2014/main" val="3082487831"/>
                    </a:ext>
                  </a:extLst>
                </a:gridCol>
              </a:tblGrid>
              <a:tr h="587745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Направление инвестирования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Инвестиции, млн. руб. (2023 г.)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650763"/>
                  </a:ext>
                </a:extLst>
              </a:tr>
              <a:tr h="8026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Всесезонный курорт «</a:t>
                      </a:r>
                      <a:r>
                        <a:rPr lang="ru-RU" sz="1200" b="0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Манжерок</a:t>
                      </a: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ID" sz="1200" b="0" i="0" spc="-1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Деятельность в области спорта, отдыха и развлечений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Строительство</a:t>
                      </a:r>
                      <a:r>
                        <a:rPr lang="ru-RU" sz="1200" b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о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бъектов туристской</a:t>
                      </a:r>
                      <a:r>
                        <a:rPr lang="ru-RU" sz="1200" b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инфраструктуры и прочих технических вспомогательных объектов</a:t>
                      </a:r>
                      <a:endParaRPr lang="ru-ID" sz="12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31 966,708</a:t>
                      </a:r>
                      <a:endParaRPr lang="ru-ID" sz="12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2632991"/>
                  </a:ext>
                </a:extLst>
              </a:tr>
              <a:tr h="36168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«СКП Татнефть Ак-Барс»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Деятельность в области спорта, отдыха и развлечений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Строительство спортивной базы хоккейного клуба 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502,300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7774473"/>
                  </a:ext>
                </a:extLst>
              </a:tr>
              <a:tr h="36168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«Алтай </a:t>
                      </a:r>
                      <a:r>
                        <a:rPr lang="ru-RU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Резорт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Деятельность гостиниц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Строительство</a:t>
                      </a:r>
                      <a:r>
                        <a:rPr lang="ru-RU" sz="1200" b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туристических о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бъектов 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437,843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8200112"/>
                  </a:ext>
                </a:extLst>
              </a:tr>
              <a:tr h="6158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 РА «</a:t>
                      </a:r>
                      <a:r>
                        <a:rPr lang="ru-RU" sz="1200" b="0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Автодор</a:t>
                      </a: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 Республики Алтай</a:t>
                      </a:r>
                      <a:endParaRPr lang="ru-ID" sz="1200" b="0" i="0" spc="-1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Деятельность транспортная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мостового перехода через реку Катунь у с. </a:t>
                      </a:r>
                      <a:r>
                        <a:rPr lang="ru-RU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Платово</a:t>
                      </a:r>
                      <a:endParaRPr lang="ru-RU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183,635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9602561"/>
                  </a:ext>
                </a:extLst>
              </a:tr>
              <a:tr h="693097">
                <a:tc>
                  <a:txBody>
                    <a:bodyPr/>
                    <a:lstStyle/>
                    <a:p>
                      <a:pPr marL="0" marR="0" indent="0" algn="ctr" defTabSz="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ГАЭС филиала «ПАО МРСК Сибири» – «Алтайэнерго» </a:t>
                      </a:r>
                      <a:endParaRPr lang="ru-ID" sz="1200" b="0" i="0" spc="-1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</a:t>
                      </a:r>
                      <a:r>
                        <a:rPr lang="ru-RU" sz="1200" b="0" i="0" u="non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слуги по передачи электроэнергии и технологическому присоединению к электросетям </a:t>
                      </a:r>
                      <a:endParaRPr lang="ru-ID" sz="1200" b="0" i="0" u="none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Техническое перевооружение системы энергоснабжения</a:t>
                      </a:r>
                      <a:endParaRPr lang="ru-ID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87,314</a:t>
                      </a:r>
                      <a:endParaRPr lang="ru-ID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46737296"/>
                  </a:ext>
                </a:extLst>
              </a:tr>
              <a:tr h="539982">
                <a:tc>
                  <a:txBody>
                    <a:bodyPr/>
                    <a:lstStyle/>
                    <a:p>
                      <a:pPr marL="0" marR="0" indent="0" algn="ctr" defTabSz="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 РА «</a:t>
                      </a:r>
                      <a:r>
                        <a:rPr lang="ru-RU" sz="1200" b="0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Автодор</a:t>
                      </a: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 Республики Алтай</a:t>
                      </a:r>
                      <a:endParaRPr lang="ru-ID" sz="1200" b="0" i="0" spc="-1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defTabSz="0"/>
                      <a:endParaRPr lang="ru-ID" sz="12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Деятельность транспортная</a:t>
                      </a:r>
                    </a:p>
                  </a:txBody>
                  <a:tcPr marL="18000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автомобильной дороги  "</a:t>
                      </a:r>
                      <a:r>
                        <a:rPr lang="ru-RU" sz="1200" b="0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Урлу</a:t>
                      </a: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200" b="0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Аспак</a:t>
                      </a: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-Каракол" </a:t>
                      </a:r>
                      <a:endParaRPr lang="ru-ID" sz="1200" b="0" i="0" spc="-1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85,701</a:t>
                      </a:r>
                      <a:endParaRPr lang="ru-ID" sz="12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55716400"/>
                  </a:ext>
                </a:extLst>
              </a:tr>
              <a:tr h="817511">
                <a:tc>
                  <a:txBody>
                    <a:bodyPr/>
                    <a:lstStyle/>
                    <a:p>
                      <a:pPr algn="ctr" defTabSz="0"/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«Аэропорт Горно-Алтайск»</a:t>
                      </a:r>
                      <a:endParaRPr lang="ru-ID" sz="12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</a:t>
                      </a:r>
                      <a:r>
                        <a:rPr lang="ru-RU" sz="1200" b="0" i="0" u="non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еятельность аэропортовая</a:t>
                      </a:r>
                      <a:endParaRPr lang="ru-ID" sz="1200" b="0" i="0" spc="-1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1200" b="0" i="0" u="none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1200" b="0" i="0" u="none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Строительство административно-бытового комплекса и приобретение транспортных средств</a:t>
                      </a:r>
                      <a:endParaRPr lang="ru-ID" sz="12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78,145</a:t>
                      </a:r>
                      <a:endParaRPr lang="ru-ID" sz="12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710167"/>
                  </a:ext>
                </a:extLst>
              </a:tr>
              <a:tr h="361686">
                <a:tc>
                  <a:txBody>
                    <a:bodyPr/>
                    <a:lstStyle/>
                    <a:p>
                      <a:pPr marL="0" marR="0" indent="0" algn="ctr" defTabSz="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ТД «МЗЖБИ»</a:t>
                      </a:r>
                      <a:endParaRPr lang="ru-ID" sz="1200" b="0" i="0" spc="-1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Производство изделий из бетона для использования в строительстве</a:t>
                      </a:r>
                      <a:endParaRPr lang="ru-ID" sz="1200" b="0" i="0" u="none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Вложение в оборудование </a:t>
                      </a:r>
                      <a:endParaRPr lang="ru-ID" sz="12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38,920</a:t>
                      </a:r>
                      <a:endParaRPr lang="ru-ID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778197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4469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CE0D6-7DF6-78BC-6745-3F7E234FF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id="{041D042B-3B53-D8B6-B4DC-E053370D7C6B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ЭКОЛОГИЯ И ТУРИЗМ</a:t>
            </a:r>
            <a:endParaRPr lang="ru-ID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CB5D2CC5-5135-0057-EAB2-D6909D185EC2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ИНЖЕНЕРНАЯ ИНФРАСТРУКТУРА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id="{94B40483-324B-CDF9-5457-8B58D46D878F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ПРЕДПРИНИМАТЕЛЬСТВА</a:t>
            </a: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id="{13238D4C-D3CA-3C40-9E20-F77BB5E78E3E}"/>
              </a:ext>
            </a:extLst>
          </p:cNvPr>
          <p:cNvSpPr/>
          <p:nvPr/>
        </p:nvSpPr>
        <p:spPr>
          <a:xfrm>
            <a:off x="5276603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КАДРОВАЯ ПОЛИТИКА</a:t>
            </a:r>
            <a:endParaRPr lang="ru-ID" dirty="0"/>
          </a:p>
        </p:txBody>
      </p:sp>
      <p:sp>
        <p:nvSpPr>
          <p:cNvPr id="249" name="Скругленный прямоугольник 248">
            <a:extLst>
              <a:ext uri="{FF2B5EF4-FFF2-40B4-BE49-F238E27FC236}">
                <a16:creationId xmlns:a16="http://schemas.microsoft.com/office/drawing/2014/main" id="{3B229075-F001-5284-9486-1B571DB05AE7}"/>
              </a:ext>
            </a:extLst>
          </p:cNvPr>
          <p:cNvSpPr/>
          <p:nvPr/>
        </p:nvSpPr>
        <p:spPr>
          <a:xfrm>
            <a:off x="7598612" y="2269714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28CEE0DC-4273-C27E-8A3C-C5D1BB40E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39F97C97-8F87-4D15-DD0F-74FDCD782132}"/>
              </a:ext>
            </a:extLst>
          </p:cNvPr>
          <p:cNvSpPr/>
          <p:nvPr/>
        </p:nvSpPr>
        <p:spPr>
          <a:xfrm>
            <a:off x="627016" y="2269714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:a16="http://schemas.microsoft.com/office/drawing/2014/main" id="{337F781C-DC1B-0C6C-6FC9-D556840BFDCD}"/>
              </a:ext>
            </a:extLst>
          </p:cNvPr>
          <p:cNvSpPr/>
          <p:nvPr/>
        </p:nvSpPr>
        <p:spPr>
          <a:xfrm>
            <a:off x="2954593" y="2269714"/>
            <a:ext cx="2196000" cy="4038109"/>
          </a:xfrm>
          <a:prstGeom prst="roundRect">
            <a:avLst>
              <a:gd name="adj" fmla="val 115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:a16="http://schemas.microsoft.com/office/drawing/2014/main" id="{6AE1CBD3-7EE8-EDB1-211F-63CB82334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3399" y="2397281"/>
            <a:ext cx="360000" cy="360000"/>
          </a:xfrm>
          <a:prstGeom prst="rect">
            <a:avLst/>
          </a:prstGeom>
        </p:spPr>
      </p:pic>
      <p:sp>
        <p:nvSpPr>
          <p:cNvPr id="221" name="Скругленный прямоугольник 220">
            <a:extLst>
              <a:ext uri="{FF2B5EF4-FFF2-40B4-BE49-F238E27FC236}">
                <a16:creationId xmlns:a16="http://schemas.microsoft.com/office/drawing/2014/main" id="{3EB81144-74B3-A3ED-2E67-D01C2E3D9989}"/>
              </a:ext>
            </a:extLst>
          </p:cNvPr>
          <p:cNvSpPr/>
          <p:nvPr/>
        </p:nvSpPr>
        <p:spPr>
          <a:xfrm>
            <a:off x="5276603" y="2274322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4730B4-A050-E830-ECD6-BBBF7E2E97D9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F28E1C5E-2F00-951F-A7E4-795E2E7F77CE}"/>
              </a:ext>
            </a:extLst>
          </p:cNvPr>
          <p:cNvSpPr/>
          <p:nvPr/>
        </p:nvSpPr>
        <p:spPr>
          <a:xfrm>
            <a:off x="627016" y="163628"/>
            <a:ext cx="146304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Портфель со сплошной заливкой">
            <a:extLst>
              <a:ext uri="{FF2B5EF4-FFF2-40B4-BE49-F238E27FC236}">
                <a16:creationId xmlns:a16="http://schemas.microsoft.com/office/drawing/2014/main" id="{70EFE74E-CFED-EF9E-4E2B-C173DB5DF3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80976" y="2397281"/>
            <a:ext cx="360000" cy="360000"/>
          </a:xfrm>
          <a:prstGeom prst="rect">
            <a:avLst/>
          </a:prstGeom>
        </p:spPr>
      </p:pic>
      <p:pic>
        <p:nvPicPr>
          <p:cNvPr id="12" name="Рисунок 11" descr="Приблизить со сплошной заливкой">
            <a:extLst>
              <a:ext uri="{FF2B5EF4-FFF2-40B4-BE49-F238E27FC236}">
                <a16:creationId xmlns:a16="http://schemas.microsoft.com/office/drawing/2014/main" id="{0D92D59F-443B-6676-F177-A93701E6C8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02986" y="2397281"/>
            <a:ext cx="360000" cy="360000"/>
          </a:xfrm>
          <a:prstGeom prst="rect">
            <a:avLst/>
          </a:prstGeom>
        </p:spPr>
      </p:pic>
      <p:pic>
        <p:nvPicPr>
          <p:cNvPr id="13" name="Рисунок 12" descr="Растение со сплошной заливкой">
            <a:extLst>
              <a:ext uri="{FF2B5EF4-FFF2-40B4-BE49-F238E27FC236}">
                <a16:creationId xmlns:a16="http://schemas.microsoft.com/office/drawing/2014/main" id="{04654EEF-3B11-AE1B-E554-88FA80EF1D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24995" y="2397281"/>
            <a:ext cx="360000" cy="36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D46129F-8145-0BA3-6ADE-B0F0649B9EA3}"/>
              </a:ext>
            </a:extLst>
          </p:cNvPr>
          <p:cNvSpPr txBox="1"/>
          <p:nvPr/>
        </p:nvSpPr>
        <p:spPr>
          <a:xfrm>
            <a:off x="825399" y="2889210"/>
            <a:ext cx="190038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4756A0"/>
              </a:buClr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Строительство центральной системы водоотведение </a:t>
            </a:r>
          </a:p>
          <a:p>
            <a:pPr>
              <a:buClr>
                <a:srgbClr val="4756A0"/>
              </a:buClr>
            </a:pPr>
            <a:endParaRPr lang="ru-RU" sz="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Капитальный ремонт сетей электроснабжения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45CBD2-909E-A10E-31BD-6D04FACA9677}"/>
              </a:ext>
            </a:extLst>
          </p:cNvPr>
          <p:cNvSpPr txBox="1"/>
          <p:nvPr/>
        </p:nvSpPr>
        <p:spPr>
          <a:xfrm>
            <a:off x="3147408" y="2889210"/>
            <a:ext cx="190038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buClr>
                <a:srgbClr val="4756A0"/>
              </a:buClr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Информирование 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предпринимателей о мерах поддержки</a:t>
            </a:r>
            <a:endParaRPr lang="ru-ID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Увеличение 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мер поддержки на муниципальном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уровне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ID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6545CB-8A76-A6A7-72FB-255EE557C593}"/>
              </a:ext>
            </a:extLst>
          </p:cNvPr>
          <p:cNvSpPr txBox="1"/>
          <p:nvPr/>
        </p:nvSpPr>
        <p:spPr>
          <a:xfrm>
            <a:off x="5469033" y="2889210"/>
            <a:ext cx="1900383" cy="26314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0" indent="-228600" defTabSz="914400">
              <a:buAutoNum type="arabicPeriod"/>
              <a:defRPr/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Организация 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регулярных встреч и мастер-классов предприятий со школьниками для популяризации востребованных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специальностей.</a:t>
            </a:r>
          </a:p>
          <a:p>
            <a:pPr marL="228600" lvl="0" indent="-228600" defTabSz="914400">
              <a:buAutoNum type="arabicPeriod"/>
              <a:defRPr/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 defTabSz="914400">
              <a:buAutoNum type="arabicPeriod"/>
              <a:defRPr/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Обучение 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специалистов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востребованных профессий </a:t>
            </a:r>
          </a:p>
          <a:p>
            <a:pPr marL="228600" lvl="0" indent="-228600" defTabSz="914400">
              <a:buAutoNum type="arabicPeriod"/>
              <a:defRPr/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 defTabSz="914400">
              <a:buAutoNum type="arabicPeriod"/>
              <a:defRPr/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Разработка 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системы мотивации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сотрудников органов местного самоуправления, ответственных за работу с инвесторами</a:t>
            </a:r>
            <a:endParaRPr lang="ru-ID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DCC2DF-5EF1-D88D-3BB7-59FF7AF74F4E}"/>
              </a:ext>
            </a:extLst>
          </p:cNvPr>
          <p:cNvSpPr txBox="1"/>
          <p:nvPr/>
        </p:nvSpPr>
        <p:spPr>
          <a:xfrm>
            <a:off x="7819818" y="2889210"/>
            <a:ext cx="1900383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4756A0"/>
              </a:buClr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Реконструкция завода по переработке ТБО</a:t>
            </a:r>
          </a:p>
          <a:p>
            <a:pPr marL="228600" indent="-228600">
              <a:buClr>
                <a:srgbClr val="4756A0"/>
              </a:buClr>
              <a:buAutoNum type="arabicPeriod"/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Развитие туристической отрасли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3. Реконструкция аэропорта Горно-Алтайск</a:t>
            </a: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88E441-07D1-91D7-7BFA-4D1DCB1665ED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РАЙОН»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9528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66BDC-3FDF-7E19-F2FB-6BEC5633E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E7DE80EC-0D5E-2CE5-A253-1B23860C0938}"/>
              </a:ext>
            </a:extLst>
          </p:cNvPr>
          <p:cNvSpPr/>
          <p:nvPr/>
        </p:nvSpPr>
        <p:spPr>
          <a:xfrm>
            <a:off x="627016" y="1401546"/>
            <a:ext cx="2951999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234438-277E-E93E-9F0B-6A07A103DC9E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ПОДРАЗУМЕВАЮЩИЕ ИНТЕГРАЦИОННЫЕ РЕШЕНИЯ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A36DF5A3-29D2-433D-5105-9AE66CAD081F}"/>
              </a:ext>
            </a:extLst>
          </p:cNvPr>
          <p:cNvSpPr/>
          <p:nvPr/>
        </p:nvSpPr>
        <p:spPr>
          <a:xfrm>
            <a:off x="627016" y="163628"/>
            <a:ext cx="146304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FB40795E-ECF7-9484-3869-35FAD00F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DCFE9C40-B962-807E-4F57-B06931E7A9CF}"/>
              </a:ext>
            </a:extLst>
          </p:cNvPr>
          <p:cNvSpPr/>
          <p:nvPr/>
        </p:nvSpPr>
        <p:spPr>
          <a:xfrm>
            <a:off x="3715186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ПРЕДПОСЫЛКИ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D7DFB136-02A2-AE0A-8B68-20139327D9C7}"/>
              </a:ext>
            </a:extLst>
          </p:cNvPr>
          <p:cNvSpPr/>
          <p:nvPr/>
        </p:nvSpPr>
        <p:spPr>
          <a:xfrm>
            <a:off x="3731307" y="2294500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Высокая потребность в переработке ТБО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id="{2F060A51-0F2B-363B-5CB8-B01458A861EB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ПОЯСНЕНИЕ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BD2D95E1-482D-ED49-3278-F9B13CD646F5}"/>
              </a:ext>
            </a:extLst>
          </p:cNvPr>
          <p:cNvSpPr/>
          <p:nvPr/>
        </p:nvSpPr>
        <p:spPr>
          <a:xfrm>
            <a:off x="621446" y="2284898"/>
            <a:ext cx="2934749" cy="912927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РЕКОНСТРУКЦИЯ ЗАВОДА ПО ПЕРЕРАБОТКЕ ТБО И РЕКУЛЬТИВАЦИЯ</a:t>
            </a:r>
            <a:r>
              <a:rPr kumimoji="0" lang="ru-RU" sz="7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ПОЛИГОНА</a:t>
            </a: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15DA7B63-15C3-8BD4-B69B-67FC0FF2FF1C}"/>
              </a:ext>
            </a:extLst>
          </p:cNvPr>
          <p:cNvSpPr/>
          <p:nvPr/>
        </p:nvSpPr>
        <p:spPr>
          <a:xfrm>
            <a:off x="621445" y="3320659"/>
            <a:ext cx="2934749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 КАДРОВЫХ ПРОБЛЕМ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167C0716-A05D-1621-2CBB-28E172CCB494}"/>
              </a:ext>
            </a:extLst>
          </p:cNvPr>
          <p:cNvSpPr/>
          <p:nvPr/>
        </p:nvSpPr>
        <p:spPr>
          <a:xfrm>
            <a:off x="621446" y="4351906"/>
            <a:ext cx="2934749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pPr>
              <a:buClr>
                <a:srgbClr val="4756A0"/>
              </a:buClr>
            </a:pPr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Развитие туристической отрасли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5B831CE5-5EF6-D2B0-B1EA-7CCDE35543AD}"/>
              </a:ext>
            </a:extLst>
          </p:cNvPr>
          <p:cNvSpPr/>
          <p:nvPr/>
        </p:nvSpPr>
        <p:spPr>
          <a:xfrm>
            <a:off x="621446" y="5398230"/>
            <a:ext cx="2934749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ПРОИЗВОДСТВА ФИТОПРОДУКЦИИ, </a:t>
            </a:r>
            <a:r>
              <a:rPr lang="ru-RU" sz="7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БАДов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C9A40C-119F-3EC0-18BB-806107FE5491}"/>
              </a:ext>
            </a:extLst>
          </p:cNvPr>
          <p:cNvSpPr txBox="1"/>
          <p:nvPr/>
        </p:nvSpPr>
        <p:spPr>
          <a:xfrm>
            <a:off x="632590" y="6365207"/>
            <a:ext cx="680773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*Данные решения выбраны на основе сфер деятельности предприятий, возможностей интеграций и потенциалу развития покупала компаний и отраслей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07A62703-E669-90E7-14C5-24861E469126}"/>
              </a:ext>
            </a:extLst>
          </p:cNvPr>
          <p:cNvSpPr/>
          <p:nvPr/>
        </p:nvSpPr>
        <p:spPr>
          <a:xfrm>
            <a:off x="3724106" y="3339968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Дефицит квалифицированных специалистов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CA26F835-0B95-897E-6063-4F93BAC8FD94}"/>
              </a:ext>
            </a:extLst>
          </p:cNvPr>
          <p:cNvSpPr/>
          <p:nvPr/>
        </p:nvSpPr>
        <p:spPr>
          <a:xfrm>
            <a:off x="3724106" y="4385436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Выгодное географическое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положение, природные богатства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8A45D0F1-B7AD-B411-0327-CE1C4017B2D4}"/>
              </a:ext>
            </a:extLst>
          </p:cNvPr>
          <p:cNvSpPr/>
          <p:nvPr/>
        </p:nvSpPr>
        <p:spPr>
          <a:xfrm>
            <a:off x="3731307" y="5430904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ценного местного </a:t>
            </a:r>
            <a:r>
              <a:rPr kumimoji="0" lang="ru-RU" sz="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фитосырья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9EEA01EE-7DB6-0FD9-25A5-44A7A7285E21}"/>
              </a:ext>
            </a:extLst>
          </p:cNvPr>
          <p:cNvSpPr/>
          <p:nvPr/>
        </p:nvSpPr>
        <p:spPr>
          <a:xfrm>
            <a:off x="6819477" y="2289848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Улучшение экологической обстановки в районе</a:t>
            </a:r>
            <a:endParaRPr kumimoji="0" lang="ru-RU" sz="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12A29E5A-1FC1-A504-AD05-3731BB6D4051}"/>
              </a:ext>
            </a:extLst>
          </p:cNvPr>
          <p:cNvSpPr/>
          <p:nvPr/>
        </p:nvSpPr>
        <p:spPr>
          <a:xfrm>
            <a:off x="6819477" y="3335316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опуляризации </a:t>
            </a: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производственных профессий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новых рабочих мест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C00317B0-C8FD-EE5D-4E82-1DAABC8B9F1D}"/>
              </a:ext>
            </a:extLst>
          </p:cNvPr>
          <p:cNvSpPr/>
          <p:nvPr/>
        </p:nvSpPr>
        <p:spPr>
          <a:xfrm>
            <a:off x="6819477" y="4380784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i="0" u="none" strike="noStrike" kern="1200" cap="none" spc="-3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 качества туристических услуг</a:t>
            </a:r>
            <a:endParaRPr kumimoji="0" lang="ru-RU" sz="800" i="0" u="none" strike="noStrike" kern="1200" cap="none" spc="-3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i="0" u="none" strike="noStrike" kern="1200" cap="none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имиджа района</a:t>
            </a:r>
            <a:endParaRPr kumimoji="0" lang="ru-RU" sz="800" i="0" u="none" strike="noStrike" kern="1200" cap="none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kumimoji="0" lang="ru-RU" sz="800" i="0" u="none" strike="noStrike" kern="1200" cap="none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оздание</a:t>
            </a:r>
            <a:r>
              <a:rPr kumimoji="0" lang="ru-RU" sz="800" i="0" u="none" strike="noStrike" kern="1200" cap="none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i="0" u="none" strike="noStrike" kern="1200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новых рабочих мест</a:t>
            </a: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650FD8A6-963A-5995-BA9F-9B78037E8BC9}"/>
              </a:ext>
            </a:extLst>
          </p:cNvPr>
          <p:cNvSpPr/>
          <p:nvPr/>
        </p:nvSpPr>
        <p:spPr>
          <a:xfrm>
            <a:off x="6819477" y="5433831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силение </a:t>
            </a:r>
            <a:r>
              <a:rPr lang="ru-RU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позиции местных 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новых рабочих </a:t>
            </a:r>
            <a:r>
              <a:rPr lang="ru-RU" sz="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</a:t>
            </a:r>
            <a:endParaRPr lang="ru-ID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 descr="Переработка со сплошной заливкой">
            <a:extLst>
              <a:ext uri="{FF2B5EF4-FFF2-40B4-BE49-F238E27FC236}">
                <a16:creationId xmlns:a16="http://schemas.microsoft.com/office/drawing/2014/main" id="{1E70E407-4E40-D916-E4BF-214E5495D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270" y="2561361"/>
            <a:ext cx="360000" cy="360000"/>
          </a:xfrm>
          <a:prstGeom prst="rect">
            <a:avLst/>
          </a:prstGeom>
        </p:spPr>
      </p:pic>
      <p:pic>
        <p:nvPicPr>
          <p:cNvPr id="40" name="Рисунок 39" descr="Схема с ветвлением со сплошной заливкой">
            <a:extLst>
              <a:ext uri="{FF2B5EF4-FFF2-40B4-BE49-F238E27FC236}">
                <a16:creationId xmlns:a16="http://schemas.microsoft.com/office/drawing/2014/main" id="{0CA82A5A-9B27-500A-36E8-AC7CAAFB65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3270" y="3606979"/>
            <a:ext cx="360000" cy="360000"/>
          </a:xfrm>
          <a:prstGeom prst="rect">
            <a:avLst/>
          </a:prstGeom>
        </p:spPr>
      </p:pic>
      <p:pic>
        <p:nvPicPr>
          <p:cNvPr id="42" name="Рисунок 41" descr="Новогодняя ёлка со сплошной заливкой">
            <a:extLst>
              <a:ext uri="{FF2B5EF4-FFF2-40B4-BE49-F238E27FC236}">
                <a16:creationId xmlns:a16="http://schemas.microsoft.com/office/drawing/2014/main" id="{9B0A7EBD-D696-3B5D-1D40-CAA460E1C0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3270" y="4639906"/>
            <a:ext cx="360000" cy="360000"/>
          </a:xfrm>
          <a:prstGeom prst="rect">
            <a:avLst/>
          </a:prstGeom>
        </p:spPr>
      </p:pic>
      <p:pic>
        <p:nvPicPr>
          <p:cNvPr id="43" name="Рисунок 42" descr="Производство со сплошной заливкой">
            <a:extLst>
              <a:ext uri="{FF2B5EF4-FFF2-40B4-BE49-F238E27FC236}">
                <a16:creationId xmlns:a16="http://schemas.microsoft.com/office/drawing/2014/main" id="{9A28CC72-C8D7-D9F1-192E-20D9A64B6F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3270" y="5686230"/>
            <a:ext cx="360000" cy="36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BDDE5A-DDA1-CD42-B7BB-B75755FD0DB9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РАЙОН»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256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70EFB-A1FF-D561-3A63-16A2697A6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9D1D969-8F86-E80D-DECA-A11A5C6E5076}"/>
              </a:ext>
            </a:extLst>
          </p:cNvPr>
          <p:cNvSpPr/>
          <p:nvPr/>
        </p:nvSpPr>
        <p:spPr>
          <a:xfrm>
            <a:off x="627016" y="1401546"/>
            <a:ext cx="2195999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0C01CA-C287-89F8-7489-147F18CBED12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ДИАГНОСТИЧЕСКАЯ КАРТА МО ПО РАБОТЕ                                С ИНВЕСТОРАМИ И МЕХАНИЗМ РАБОТЬ</a:t>
            </a:r>
            <a:r>
              <a:rPr lang="en" sz="2400" b="1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 НИМИ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CCC73B85-D007-B69D-B706-5E327344A476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3357558C-0A85-0117-46FB-F329604F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FC460D8B-A2D5-EB35-FFCE-B53F28685B34}"/>
              </a:ext>
            </a:extLst>
          </p:cNvPr>
          <p:cNvSpPr/>
          <p:nvPr/>
        </p:nvSpPr>
        <p:spPr>
          <a:xfrm>
            <a:off x="2954593" y="1401546"/>
            <a:ext cx="3348000" cy="775597"/>
          </a:xfrm>
          <a:prstGeom prst="roundRect">
            <a:avLst>
              <a:gd name="adj" fmla="val 3310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ЕСТЬ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5C391C53-720A-96BE-9A55-A777FD939A6A}"/>
              </a:ext>
            </a:extLst>
          </p:cNvPr>
          <p:cNvSpPr/>
          <p:nvPr/>
        </p:nvSpPr>
        <p:spPr>
          <a:xfrm>
            <a:off x="620407" y="2283851"/>
            <a:ext cx="2194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ИНФОРМИРОВАНИЕ ИНВЕСТОРОВ            И ПРЕДПРИНИМАТЕЛЕИ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3263EEAE-FEDF-4B38-6170-68E3C9246E3B}"/>
              </a:ext>
            </a:extLst>
          </p:cNvPr>
          <p:cNvSpPr/>
          <p:nvPr/>
        </p:nvSpPr>
        <p:spPr>
          <a:xfrm>
            <a:off x="620406" y="2876559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И РАСПРЕДЕЛЕНИЕ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ПЛОЩАДОК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4C6DBF16-191C-434B-8D6E-FE514DDE4EBC}"/>
              </a:ext>
            </a:extLst>
          </p:cNvPr>
          <p:cNvSpPr/>
          <p:nvPr/>
        </p:nvSpPr>
        <p:spPr>
          <a:xfrm>
            <a:off x="620406" y="3469267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ru-ID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6883FA95-A71D-29DF-60BE-FAF5B0A60D5C}"/>
              </a:ext>
            </a:extLst>
          </p:cNvPr>
          <p:cNvSpPr/>
          <p:nvPr/>
        </p:nvSpPr>
        <p:spPr>
          <a:xfrm>
            <a:off x="620406" y="4061975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ru-ID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CFD6CE53-58D8-A966-7A1A-4AA928A9B291}"/>
              </a:ext>
            </a:extLst>
          </p:cNvPr>
          <p:cNvSpPr/>
          <p:nvPr/>
        </p:nvSpPr>
        <p:spPr>
          <a:xfrm>
            <a:off x="620406" y="4654683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РЕШЕНИЕ И УСКОРЕНИЕ РАССМОТРЕНИЯ АДМИНИСТРАТИВНЫХ ВОПРОСОВ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C4784D0C-C0E6-CDCD-9856-24BA243718F6}"/>
              </a:ext>
            </a:extLst>
          </p:cNvPr>
          <p:cNvSpPr/>
          <p:nvPr/>
        </p:nvSpPr>
        <p:spPr>
          <a:xfrm>
            <a:off x="620406" y="5247391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ru-ID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9D9224EF-80AA-1AB2-8E2B-866EBD1CB0E9}"/>
              </a:ext>
            </a:extLst>
          </p:cNvPr>
          <p:cNvSpPr/>
          <p:nvPr/>
        </p:nvSpPr>
        <p:spPr>
          <a:xfrm>
            <a:off x="620406" y="5840100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ru-ID"/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B1E128B1-995E-EC41-5EB8-A39E158581E1}"/>
              </a:ext>
            </a:extLst>
          </p:cNvPr>
          <p:cNvSpPr/>
          <p:nvPr/>
        </p:nvSpPr>
        <p:spPr>
          <a:xfrm>
            <a:off x="6439596" y="1400481"/>
            <a:ext cx="3348000" cy="775597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ДОЛЖНО БЫТЬ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C2F7540E-092E-60C6-7571-A4EF5CD19B88}"/>
              </a:ext>
            </a:extLst>
          </p:cNvPr>
          <p:cNvSpPr/>
          <p:nvPr/>
        </p:nvSpPr>
        <p:spPr>
          <a:xfrm>
            <a:off x="2954593" y="228385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администрации, регулярная коммуникация                         с предпринимателями (рассылки на почты предпринимателей, звонки, ежегодные встречи)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B1A71364-7219-9B02-0F5E-032DE88FD20A}"/>
              </a:ext>
            </a:extLst>
          </p:cNvPr>
          <p:cNvSpPr/>
          <p:nvPr/>
        </p:nvSpPr>
        <p:spPr>
          <a:xfrm>
            <a:off x="2954593" y="287655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всегда достаточно 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инвестиционных</a:t>
            </a:r>
            <a:r>
              <a:rPr kumimoji="0" lang="ru-RU" sz="7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площадок для предоставления инвестору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7D859C09-30DF-66FB-2753-8AF67BC2F27A}"/>
              </a:ext>
            </a:extLst>
          </p:cNvPr>
          <p:cNvSpPr/>
          <p:nvPr/>
        </p:nvSpPr>
        <p:spPr>
          <a:xfrm>
            <a:off x="2954593" y="346926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B503E6F3-9BA9-736C-8997-1A19BDFDE55B}"/>
              </a:ext>
            </a:extLst>
          </p:cNvPr>
          <p:cNvSpPr/>
          <p:nvPr/>
        </p:nvSpPr>
        <p:spPr>
          <a:xfrm>
            <a:off x="2954593" y="4061975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id="{90A026D4-720E-6A15-BA60-176A2D0864BE}"/>
              </a:ext>
            </a:extLst>
          </p:cNvPr>
          <p:cNvSpPr/>
          <p:nvPr/>
        </p:nvSpPr>
        <p:spPr>
          <a:xfrm>
            <a:off x="2954593" y="465468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5C80F8D5-9284-0997-F20F-D5F70709BA6B}"/>
              </a:ext>
            </a:extLst>
          </p:cNvPr>
          <p:cNvSpPr/>
          <p:nvPr/>
        </p:nvSpPr>
        <p:spPr>
          <a:xfrm>
            <a:off x="2954593" y="524739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587BB692-BB68-A96A-CE3E-27B0341F4A21}"/>
              </a:ext>
            </a:extLst>
          </p:cNvPr>
          <p:cNvSpPr/>
          <p:nvPr/>
        </p:nvSpPr>
        <p:spPr>
          <a:xfrm>
            <a:off x="2954593" y="5840100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id="{9AF7ABEC-783A-2BF0-D560-E0555624AD14}"/>
              </a:ext>
            </a:extLst>
          </p:cNvPr>
          <p:cNvSpPr/>
          <p:nvPr/>
        </p:nvSpPr>
        <p:spPr>
          <a:xfrm>
            <a:off x="6440781" y="228385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администрации, статьи на сайтах для инвесторов              и предпринимателей, регулярная коммуникация</a:t>
            </a:r>
            <a:r>
              <a:rPr kumimoji="0" lang="en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с предпринимателями (почтовая рассылка, звонки,       общий чат администрации с предпринимателями)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id="{773E7195-35FF-216B-640A-E84CFD06B73E}"/>
              </a:ext>
            </a:extLst>
          </p:cNvPr>
          <p:cNvSpPr/>
          <p:nvPr/>
        </p:nvSpPr>
        <p:spPr>
          <a:xfrm>
            <a:off x="6440781" y="287655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Поиск инвестиционных площадок, возможных для предоставления инвестору, и распределение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площадок через тендерную процедуру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Скругленный прямоугольник 53">
            <a:extLst>
              <a:ext uri="{FF2B5EF4-FFF2-40B4-BE49-F238E27FC236}">
                <a16:creationId xmlns:a16="http://schemas.microsoft.com/office/drawing/2014/main" id="{28F6FF4D-AEED-8AB5-6849-0B7A290DC785}"/>
              </a:ext>
            </a:extLst>
          </p:cNvPr>
          <p:cNvSpPr/>
          <p:nvPr/>
        </p:nvSpPr>
        <p:spPr>
          <a:xfrm>
            <a:off x="6440781" y="346926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56" name="Скругленный прямоугольник 55">
            <a:extLst>
              <a:ext uri="{FF2B5EF4-FFF2-40B4-BE49-F238E27FC236}">
                <a16:creationId xmlns:a16="http://schemas.microsoft.com/office/drawing/2014/main" id="{4DA3611C-DDED-E11A-A341-EB83BDAB6CA0}"/>
              </a:ext>
            </a:extLst>
          </p:cNvPr>
          <p:cNvSpPr/>
          <p:nvPr/>
        </p:nvSpPr>
        <p:spPr>
          <a:xfrm>
            <a:off x="6440781" y="4061975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id="{421A2ED1-F024-4A7A-BD56-4C7BB30C0C67}"/>
              </a:ext>
            </a:extLst>
          </p:cNvPr>
          <p:cNvSpPr/>
          <p:nvPr/>
        </p:nvSpPr>
        <p:spPr>
          <a:xfrm>
            <a:off x="6440781" y="465468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Скругленный прямоугольник 58">
            <a:extLst>
              <a:ext uri="{FF2B5EF4-FFF2-40B4-BE49-F238E27FC236}">
                <a16:creationId xmlns:a16="http://schemas.microsoft.com/office/drawing/2014/main" id="{472E3AEB-A774-97BE-7C3F-BB05307E9C51}"/>
              </a:ext>
            </a:extLst>
          </p:cNvPr>
          <p:cNvSpPr/>
          <p:nvPr/>
        </p:nvSpPr>
        <p:spPr>
          <a:xfrm>
            <a:off x="6440781" y="524739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60" name="Скругленный прямоугольник 59">
            <a:extLst>
              <a:ext uri="{FF2B5EF4-FFF2-40B4-BE49-F238E27FC236}">
                <a16:creationId xmlns:a16="http://schemas.microsoft.com/office/drawing/2014/main" id="{D8C2B90C-11F2-8D2A-7A16-7C26268DC58F}"/>
              </a:ext>
            </a:extLst>
          </p:cNvPr>
          <p:cNvSpPr/>
          <p:nvPr/>
        </p:nvSpPr>
        <p:spPr>
          <a:xfrm>
            <a:off x="6440781" y="5840100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pic>
        <p:nvPicPr>
          <p:cNvPr id="69" name="Рисунок 6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46C043A9-712E-86AC-3639-5FC5E87C4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8998" y="2343541"/>
            <a:ext cx="365554" cy="365554"/>
          </a:xfrm>
          <a:prstGeom prst="rect">
            <a:avLst/>
          </a:prstGeom>
        </p:spPr>
      </p:pic>
      <p:pic>
        <p:nvPicPr>
          <p:cNvPr id="85" name="Рисунок 8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D02FAB9C-22E8-D5B8-E9CB-04F444497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5608" y="2937871"/>
            <a:ext cx="365554" cy="365554"/>
          </a:xfrm>
          <a:prstGeom prst="rect">
            <a:avLst/>
          </a:prstGeom>
        </p:spPr>
      </p:pic>
      <p:pic>
        <p:nvPicPr>
          <p:cNvPr id="87" name="Рисунок 86" descr="Запрещено со сплошной заливкой">
            <a:extLst>
              <a:ext uri="{FF2B5EF4-FFF2-40B4-BE49-F238E27FC236}">
                <a16:creationId xmlns:a16="http://schemas.microsoft.com/office/drawing/2014/main" id="{8C5D4674-72C2-BE20-90E9-ACE14708A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33866" y="2937871"/>
            <a:ext cx="360000" cy="360000"/>
          </a:xfrm>
          <a:prstGeom prst="rect">
            <a:avLst/>
          </a:prstGeom>
        </p:spPr>
      </p:pic>
      <p:sp>
        <p:nvSpPr>
          <p:cNvPr id="88" name="Скругленный прямоугольник 87">
            <a:extLst>
              <a:ext uri="{FF2B5EF4-FFF2-40B4-BE49-F238E27FC236}">
                <a16:creationId xmlns:a16="http://schemas.microsoft.com/office/drawing/2014/main" id="{EB6B743D-795C-9F66-43B5-0D7D12A5B711}"/>
              </a:ext>
            </a:extLst>
          </p:cNvPr>
          <p:cNvSpPr/>
          <p:nvPr/>
        </p:nvSpPr>
        <p:spPr>
          <a:xfrm>
            <a:off x="619221" y="3475239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ИНФРАСТРУКТУРА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ИНВЕСТИЦИОННЫХ ПЛОЩАДКАХ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Скругленный прямоугольник 88">
            <a:extLst>
              <a:ext uri="{FF2B5EF4-FFF2-40B4-BE49-F238E27FC236}">
                <a16:creationId xmlns:a16="http://schemas.microsoft.com/office/drawing/2014/main" id="{6A51D4D3-64AC-23A3-E627-9D01F40E6EB2}"/>
              </a:ext>
            </a:extLst>
          </p:cNvPr>
          <p:cNvSpPr/>
          <p:nvPr/>
        </p:nvSpPr>
        <p:spPr>
          <a:xfrm>
            <a:off x="619221" y="4067947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ИНВЕСТОРАМИ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БЕЗ ИНВЕСТИЦИОННОГО ПЛАНА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Скругленный прямоугольник 89">
            <a:extLst>
              <a:ext uri="{FF2B5EF4-FFF2-40B4-BE49-F238E27FC236}">
                <a16:creationId xmlns:a16="http://schemas.microsoft.com/office/drawing/2014/main" id="{51447579-5086-5E11-AF44-D45DBDED33A5}"/>
              </a:ext>
            </a:extLst>
          </p:cNvPr>
          <p:cNvSpPr/>
          <p:nvPr/>
        </p:nvSpPr>
        <p:spPr>
          <a:xfrm>
            <a:off x="2953408" y="347523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инфраструктуры по запросу инвестора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Скругленный прямоугольник 90">
            <a:extLst>
              <a:ext uri="{FF2B5EF4-FFF2-40B4-BE49-F238E27FC236}">
                <a16:creationId xmlns:a16="http://schemas.microsoft.com/office/drawing/2014/main" id="{7C9486C7-ED75-2FF8-33C8-C0332847A33F}"/>
              </a:ext>
            </a:extLst>
          </p:cNvPr>
          <p:cNvSpPr/>
          <p:nvPr/>
        </p:nvSpPr>
        <p:spPr>
          <a:xfrm>
            <a:off x="2953408" y="406794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Проводятся переговоры и осмотр инвестиционных площадок по запросу инвестора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:a16="http://schemas.microsoft.com/office/drawing/2014/main" id="{CD48F55F-F4ED-4364-E95B-98D535EDD6D8}"/>
              </a:ext>
            </a:extLst>
          </p:cNvPr>
          <p:cNvSpPr/>
          <p:nvPr/>
        </p:nvSpPr>
        <p:spPr>
          <a:xfrm>
            <a:off x="6439596" y="347523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инженерной и транспортной инфраструктуры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 прихода инвестора на объект с целью экономии времени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Скругленный прямоугольник 92">
            <a:extLst>
              <a:ext uri="{FF2B5EF4-FFF2-40B4-BE49-F238E27FC236}">
                <a16:creationId xmlns:a16="http://schemas.microsoft.com/office/drawing/2014/main" id="{474725A6-A4DD-6C99-3AE6-2DBC5A8F19E9}"/>
              </a:ext>
            </a:extLst>
          </p:cNvPr>
          <p:cNvSpPr/>
          <p:nvPr/>
        </p:nvSpPr>
        <p:spPr>
          <a:xfrm>
            <a:off x="6439596" y="406794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проектной команды, которая составляет инвестиционные планы и выводит проекты на площадки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6" name="Рисунок 9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E9E74D18-DDA5-DE48-E379-764E35F17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7813" y="3534929"/>
            <a:ext cx="365554" cy="365554"/>
          </a:xfrm>
          <a:prstGeom prst="rect">
            <a:avLst/>
          </a:prstGeom>
        </p:spPr>
      </p:pic>
      <p:pic>
        <p:nvPicPr>
          <p:cNvPr id="98" name="Рисунок 97" descr="Запрещено со сплошной заливкой">
            <a:extLst>
              <a:ext uri="{FF2B5EF4-FFF2-40B4-BE49-F238E27FC236}">
                <a16:creationId xmlns:a16="http://schemas.microsoft.com/office/drawing/2014/main" id="{89EEB087-2E1A-1414-262C-D847E8EB21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26071" y="3534929"/>
            <a:ext cx="360000" cy="360000"/>
          </a:xfrm>
          <a:prstGeom prst="rect">
            <a:avLst/>
          </a:prstGeom>
        </p:spPr>
      </p:pic>
      <p:pic>
        <p:nvPicPr>
          <p:cNvPr id="101" name="Рисунок 100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F0861CB6-9A84-DCF6-9F71-4B695945A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4423" y="4129259"/>
            <a:ext cx="365554" cy="365554"/>
          </a:xfrm>
          <a:prstGeom prst="rect">
            <a:avLst/>
          </a:prstGeom>
        </p:spPr>
      </p:pic>
      <p:pic>
        <p:nvPicPr>
          <p:cNvPr id="103" name="Рисунок 102" descr="Запрещено со сплошной заливкой">
            <a:extLst>
              <a:ext uri="{FF2B5EF4-FFF2-40B4-BE49-F238E27FC236}">
                <a16:creationId xmlns:a16="http://schemas.microsoft.com/office/drawing/2014/main" id="{A4B94F7A-4BBC-A983-F42D-DD285B7097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32681" y="4129259"/>
            <a:ext cx="360000" cy="360000"/>
          </a:xfrm>
          <a:prstGeom prst="rect">
            <a:avLst/>
          </a:prstGeom>
        </p:spPr>
      </p:pic>
      <p:sp>
        <p:nvSpPr>
          <p:cNvPr id="105" name="Скругленный прямоугольник 104">
            <a:extLst>
              <a:ext uri="{FF2B5EF4-FFF2-40B4-BE49-F238E27FC236}">
                <a16:creationId xmlns:a16="http://schemas.microsoft.com/office/drawing/2014/main" id="{8F2C9022-10A3-0D35-CA05-80E92637D0EB}"/>
              </a:ext>
            </a:extLst>
          </p:cNvPr>
          <p:cNvSpPr/>
          <p:nvPr/>
        </p:nvSpPr>
        <p:spPr>
          <a:xfrm>
            <a:off x="628201" y="5249203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ПОТЕНЦИАЛЬНЫМИ ИНВЕСТОРАМИ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" name="Скругленный прямоугольник 105">
            <a:extLst>
              <a:ext uri="{FF2B5EF4-FFF2-40B4-BE49-F238E27FC236}">
                <a16:creationId xmlns:a16="http://schemas.microsoft.com/office/drawing/2014/main" id="{13BF7DE7-719C-8EA1-6A8B-47FABDE54711}"/>
              </a:ext>
            </a:extLst>
          </p:cNvPr>
          <p:cNvSpPr/>
          <p:nvPr/>
        </p:nvSpPr>
        <p:spPr>
          <a:xfrm>
            <a:off x="628201" y="5841911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РЕАЛИЗОВАННЫМИ ПРОЕКТАМИ НА ИНВЕСТИЦИОННЫХ ПЛОЩАДКАХ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" name="Скругленный прямоугольник 107">
            <a:extLst>
              <a:ext uri="{FF2B5EF4-FFF2-40B4-BE49-F238E27FC236}">
                <a16:creationId xmlns:a16="http://schemas.microsoft.com/office/drawing/2014/main" id="{AD24024F-306A-2906-6186-DF6244617AD9}"/>
              </a:ext>
            </a:extLst>
          </p:cNvPr>
          <p:cNvSpPr/>
          <p:nvPr/>
        </p:nvSpPr>
        <p:spPr>
          <a:xfrm>
            <a:off x="2962388" y="524920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к возможному приходу инвесторов,                    при возникновении интереса с их стороны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9" name="Скругленный прямоугольник 108">
            <a:extLst>
              <a:ext uri="{FF2B5EF4-FFF2-40B4-BE49-F238E27FC236}">
                <a16:creationId xmlns:a16="http://schemas.microsoft.com/office/drawing/2014/main" id="{056BF571-D559-1AE5-97A9-339C60CDBD58}"/>
              </a:ext>
            </a:extLst>
          </p:cNvPr>
          <p:cNvSpPr/>
          <p:nvPr/>
        </p:nvSpPr>
        <p:spPr>
          <a:xfrm>
            <a:off x="2962388" y="584191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Регулярная обратная связь и помощь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дальнейшим развитием в случае необходимости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" name="Скругленный прямоугольник 110">
            <a:extLst>
              <a:ext uri="{FF2B5EF4-FFF2-40B4-BE49-F238E27FC236}">
                <a16:creationId xmlns:a16="http://schemas.microsoft.com/office/drawing/2014/main" id="{C659C721-60D7-16F6-22C9-5D4F85D947F4}"/>
              </a:ext>
            </a:extLst>
          </p:cNvPr>
          <p:cNvSpPr/>
          <p:nvPr/>
        </p:nvSpPr>
        <p:spPr>
          <a:xfrm>
            <a:off x="6448576" y="524920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к возможному приходу инвесторов, создание информационно-аналитических буклетов, сохранение контактов потенциальных инвесторов, составления списка для дальнейшей регулярной коммуникации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" name="Скругленный прямоугольник 111">
            <a:extLst>
              <a:ext uri="{FF2B5EF4-FFF2-40B4-BE49-F238E27FC236}">
                <a16:creationId xmlns:a16="http://schemas.microsoft.com/office/drawing/2014/main" id="{BC0EC73D-8ED4-29A5-781D-A7DA2ACB84DB}"/>
              </a:ext>
            </a:extLst>
          </p:cNvPr>
          <p:cNvSpPr/>
          <p:nvPr/>
        </p:nvSpPr>
        <p:spPr>
          <a:xfrm>
            <a:off x="6448576" y="584191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Регулярная обратная связь и помощь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дальнейшим развитием в случае необходимости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5" name="Рисунок 11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08802114-ACA9-8001-E871-C9FE72E05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3403" y="4717807"/>
            <a:ext cx="365554" cy="365554"/>
          </a:xfrm>
          <a:prstGeom prst="rect">
            <a:avLst/>
          </a:prstGeom>
        </p:spPr>
      </p:pic>
      <p:pic>
        <p:nvPicPr>
          <p:cNvPr id="126" name="Рисунок 12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1BA9EACC-0D27-26F9-309F-401843F56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5608" y="5314865"/>
            <a:ext cx="365554" cy="365554"/>
          </a:xfrm>
          <a:prstGeom prst="rect">
            <a:avLst/>
          </a:prstGeom>
        </p:spPr>
      </p:pic>
      <p:pic>
        <p:nvPicPr>
          <p:cNvPr id="128" name="Рисунок 127" descr="Запрещено со сплошной заливкой">
            <a:extLst>
              <a:ext uri="{FF2B5EF4-FFF2-40B4-BE49-F238E27FC236}">
                <a16:creationId xmlns:a16="http://schemas.microsoft.com/office/drawing/2014/main" id="{C614B3DA-E67F-533B-8DF9-549B5A7127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33866" y="5314865"/>
            <a:ext cx="360000" cy="360000"/>
          </a:xfrm>
          <a:prstGeom prst="rect">
            <a:avLst/>
          </a:prstGeom>
        </p:spPr>
      </p:pic>
      <p:pic>
        <p:nvPicPr>
          <p:cNvPr id="131" name="Рисунок 130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6FC59EA5-C4D0-C533-25A3-9C1D5B723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2218" y="5909195"/>
            <a:ext cx="365554" cy="365554"/>
          </a:xfrm>
          <a:prstGeom prst="rect">
            <a:avLst/>
          </a:prstGeom>
        </p:spPr>
      </p:pic>
      <p:pic>
        <p:nvPicPr>
          <p:cNvPr id="134" name="Рисунок 133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59FADAC9-EB60-3542-155B-F21BD309B3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33866" y="2343541"/>
            <a:ext cx="365554" cy="365554"/>
          </a:xfrm>
          <a:prstGeom prst="rect">
            <a:avLst/>
          </a:prstGeom>
        </p:spPr>
      </p:pic>
      <p:pic>
        <p:nvPicPr>
          <p:cNvPr id="135" name="Рисунок 13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9E3DFFFC-8EDA-1F00-338B-DD8E006DD3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33866" y="4717807"/>
            <a:ext cx="365554" cy="365554"/>
          </a:xfrm>
          <a:prstGeom prst="rect">
            <a:avLst/>
          </a:prstGeom>
        </p:spPr>
      </p:pic>
      <p:pic>
        <p:nvPicPr>
          <p:cNvPr id="136" name="Рисунок 13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796FE730-BFA9-E2F5-28DD-287C9158C1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33866" y="5909195"/>
            <a:ext cx="365554" cy="3655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РАЙОН»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062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МЕРЫ ГОСУДАРСТВЕННОЙ ПОДДЕРЖКИ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959288B3-6129-0F6E-2F82-BEEB0DD1000F}"/>
              </a:ext>
            </a:extLst>
          </p:cNvPr>
          <p:cNvSpPr/>
          <p:nvPr/>
        </p:nvSpPr>
        <p:spPr>
          <a:xfrm>
            <a:off x="627014" y="1401545"/>
            <a:ext cx="20782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536BD308-6967-8AF5-7432-C3280FD3FCAB}"/>
              </a:ext>
            </a:extLst>
          </p:cNvPr>
          <p:cNvSpPr/>
          <p:nvPr/>
        </p:nvSpPr>
        <p:spPr>
          <a:xfrm>
            <a:off x="753556" y="1512514"/>
            <a:ext cx="1739680" cy="69744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74865467-DC3F-30ED-A2E2-AE772E0BB58C}"/>
              </a:ext>
            </a:extLst>
          </p:cNvPr>
          <p:cNvSpPr/>
          <p:nvPr/>
        </p:nvSpPr>
        <p:spPr>
          <a:xfrm>
            <a:off x="2777871" y="1381427"/>
            <a:ext cx="2163544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6035FA24-3445-92D9-8779-8906CA8356A4}"/>
              </a:ext>
            </a:extLst>
          </p:cNvPr>
          <p:cNvSpPr/>
          <p:nvPr/>
        </p:nvSpPr>
        <p:spPr>
          <a:xfrm>
            <a:off x="4998030" y="1381427"/>
            <a:ext cx="2244418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A930814C-6C32-C14B-E8DE-92769C490880}"/>
              </a:ext>
            </a:extLst>
          </p:cNvPr>
          <p:cNvSpPr/>
          <p:nvPr/>
        </p:nvSpPr>
        <p:spPr>
          <a:xfrm>
            <a:off x="7349122" y="1357728"/>
            <a:ext cx="2107193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01182952-42FD-E2F5-AE20-138C900DE067}"/>
              </a:ext>
            </a:extLst>
          </p:cNvPr>
          <p:cNvSpPr/>
          <p:nvPr/>
        </p:nvSpPr>
        <p:spPr>
          <a:xfrm>
            <a:off x="7323949" y="3230844"/>
            <a:ext cx="2132367" cy="1738995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737CB4FA-74E4-CF19-B214-F7A2247C9D35}"/>
              </a:ext>
            </a:extLst>
          </p:cNvPr>
          <p:cNvSpPr/>
          <p:nvPr/>
        </p:nvSpPr>
        <p:spPr>
          <a:xfrm>
            <a:off x="4941414" y="3247864"/>
            <a:ext cx="2293870" cy="1739599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1F094A80-5BAE-32C7-EA15-5459001EDA76}"/>
              </a:ext>
            </a:extLst>
          </p:cNvPr>
          <p:cNvSpPr/>
          <p:nvPr/>
        </p:nvSpPr>
        <p:spPr>
          <a:xfrm>
            <a:off x="2728474" y="3268917"/>
            <a:ext cx="2124275" cy="1690643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C0CC6E-70E5-5156-8AC0-98DA024669CB}"/>
              </a:ext>
            </a:extLst>
          </p:cNvPr>
          <p:cNvSpPr txBox="1"/>
          <p:nvPr/>
        </p:nvSpPr>
        <p:spPr>
          <a:xfrm>
            <a:off x="960374" y="2346602"/>
            <a:ext cx="145691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Автономная некоммерческая организация</a:t>
            </a:r>
            <a:endParaRPr lang="ru-ID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FDD239D5-900C-057A-54CE-1A882E44D0FF}"/>
              </a:ext>
            </a:extLst>
          </p:cNvPr>
          <p:cNvSpPr/>
          <p:nvPr/>
        </p:nvSpPr>
        <p:spPr>
          <a:xfrm>
            <a:off x="2987710" y="1454334"/>
            <a:ext cx="1885323" cy="742740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33857DB-2DA8-E6E3-4AD9-3428BA1DD7BC}"/>
              </a:ext>
            </a:extLst>
          </p:cNvPr>
          <p:cNvSpPr txBox="1"/>
          <p:nvPr/>
        </p:nvSpPr>
        <p:spPr>
          <a:xfrm>
            <a:off x="3244109" y="2389840"/>
            <a:ext cx="145691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МКК 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НКО «Фонд поддержки МСП </a:t>
            </a:r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Республики Алтай»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ID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56B14C1F-90BD-1C90-73F6-6C9F59151716}"/>
              </a:ext>
            </a:extLst>
          </p:cNvPr>
          <p:cNvSpPr/>
          <p:nvPr/>
        </p:nvSpPr>
        <p:spPr>
          <a:xfrm>
            <a:off x="5285021" y="1424222"/>
            <a:ext cx="1701084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E951FBD-1E74-BE7C-D4A3-F35376CDAEF3}"/>
              </a:ext>
            </a:extLst>
          </p:cNvPr>
          <p:cNvSpPr txBox="1"/>
          <p:nvPr/>
        </p:nvSpPr>
        <p:spPr>
          <a:xfrm>
            <a:off x="5486173" y="2259433"/>
            <a:ext cx="145691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Администрация муниципального образования «Майминский район»</a:t>
            </a:r>
            <a:endParaRPr lang="ru-ID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639E1C2B-6618-B164-86D8-41D1A9B3E5DC}"/>
              </a:ext>
            </a:extLst>
          </p:cNvPr>
          <p:cNvSpPr/>
          <p:nvPr/>
        </p:nvSpPr>
        <p:spPr>
          <a:xfrm>
            <a:off x="7563050" y="1448892"/>
            <a:ext cx="1710002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BB85D94-72EE-69FE-106A-E428B04FDA7C}"/>
              </a:ext>
            </a:extLst>
          </p:cNvPr>
          <p:cNvSpPr txBox="1"/>
          <p:nvPr/>
        </p:nvSpPr>
        <p:spPr>
          <a:xfrm>
            <a:off x="7682908" y="2269658"/>
            <a:ext cx="145691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Гарантийный фонд </a:t>
            </a:r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Республики Алтай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id="{9FD35FDE-44D5-69AA-B56A-DAAC1C428CDD}"/>
              </a:ext>
            </a:extLst>
          </p:cNvPr>
          <p:cNvSpPr/>
          <p:nvPr/>
        </p:nvSpPr>
        <p:spPr>
          <a:xfrm>
            <a:off x="5092317" y="3348339"/>
            <a:ext cx="2086492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08ECDEF-3F43-3975-0B80-A87602F13F61}"/>
              </a:ext>
            </a:extLst>
          </p:cNvPr>
          <p:cNvSpPr txBox="1"/>
          <p:nvPr/>
        </p:nvSpPr>
        <p:spPr>
          <a:xfrm>
            <a:off x="5351035" y="4183550"/>
            <a:ext cx="1592056" cy="4777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Центр инноваций социальной </a:t>
            </a:r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сферы Республики Алтай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E8AC662-A2F8-BE41-67F7-2E05358356A9}"/>
              </a:ext>
            </a:extLst>
          </p:cNvPr>
          <p:cNvSpPr txBox="1"/>
          <p:nvPr/>
        </p:nvSpPr>
        <p:spPr>
          <a:xfrm>
            <a:off x="7682908" y="4008158"/>
            <a:ext cx="145691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Автономная некоммерческая организация «Центр поддержки экспорта Республики Алтай»</a:t>
            </a:r>
          </a:p>
          <a:p>
            <a:endParaRPr lang="ru-ID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Скругленный прямоугольник 61">
            <a:extLst>
              <a:ext uri="{FF2B5EF4-FFF2-40B4-BE49-F238E27FC236}">
                <a16:creationId xmlns:a16="http://schemas.microsoft.com/office/drawing/2014/main" id="{33B0C178-5D40-A28A-2614-96914272F53B}"/>
              </a:ext>
            </a:extLst>
          </p:cNvPr>
          <p:cNvSpPr/>
          <p:nvPr/>
        </p:nvSpPr>
        <p:spPr>
          <a:xfrm>
            <a:off x="2777871" y="3422197"/>
            <a:ext cx="2007726" cy="633002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DE765BB-949A-B404-9239-345EA25CC23C}"/>
              </a:ext>
            </a:extLst>
          </p:cNvPr>
          <p:cNvSpPr txBox="1"/>
          <p:nvPr/>
        </p:nvSpPr>
        <p:spPr>
          <a:xfrm>
            <a:off x="2960848" y="4277463"/>
            <a:ext cx="145691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Региональный центр </a:t>
            </a:r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инжиниринга Республики Алтай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:a16="http://schemas.microsoft.com/office/drawing/2014/main" id="{6841A548-C249-DE1A-6B4E-2631A272228B}"/>
              </a:ext>
            </a:extLst>
          </p:cNvPr>
          <p:cNvSpPr/>
          <p:nvPr/>
        </p:nvSpPr>
        <p:spPr>
          <a:xfrm>
            <a:off x="7443567" y="3301696"/>
            <a:ext cx="1893130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pic>
        <p:nvPicPr>
          <p:cNvPr id="73" name="Picture 2" descr="логотип Мой бизнес | С 1 января 2023 года Администрация Чарышского района  Алтайского края преобразована в Администрацию муниципального округа  Чарышский район Алтайского края.">
            <a:extLst>
              <a:ext uri="{FF2B5EF4-FFF2-40B4-BE49-F238E27FC236}">
                <a16:creationId xmlns:a16="http://schemas.microsoft.com/office/drawing/2014/main" id="{CB9E44DB-1C66-11F1-4DA7-8FAD32372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322" y="1610257"/>
            <a:ext cx="1155094" cy="51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E7F107-914B-B9BF-CAFF-6741C2D8E326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РАЙОН»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" t="7399" r="68197" b="9238"/>
          <a:stretch/>
        </p:blipFill>
        <p:spPr bwMode="auto">
          <a:xfrm>
            <a:off x="3560382" y="1477726"/>
            <a:ext cx="84172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Рисунок 45" descr="Picture background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1" t="35226" r="50929" b="34456"/>
          <a:stretch/>
        </p:blipFill>
        <p:spPr bwMode="auto">
          <a:xfrm>
            <a:off x="7636818" y="1504218"/>
            <a:ext cx="753315" cy="4723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7" name="Рисунок 46" descr="Picture background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13" t="35816" r="22370" b="46006"/>
          <a:stretch/>
        </p:blipFill>
        <p:spPr bwMode="auto">
          <a:xfrm>
            <a:off x="8390133" y="1529882"/>
            <a:ext cx="776245" cy="3430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Рисунок 49" descr="Picture background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" t="8177" r="11171" b="34419"/>
          <a:stretch/>
        </p:blipFill>
        <p:spPr bwMode="auto">
          <a:xfrm>
            <a:off x="7973084" y="3332626"/>
            <a:ext cx="889934" cy="5515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2" name="Рисунок 51" descr="Picture background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2" t="25597" r="10011" b="18384"/>
          <a:stretch/>
        </p:blipFill>
        <p:spPr bwMode="auto">
          <a:xfrm>
            <a:off x="6216389" y="3440971"/>
            <a:ext cx="849591" cy="3870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3" name="Рисунок 52" descr="Picture background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1" t="35226" r="50929" b="34456"/>
          <a:stretch/>
        </p:blipFill>
        <p:spPr bwMode="auto">
          <a:xfrm>
            <a:off x="5304715" y="3429677"/>
            <a:ext cx="626774" cy="4420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" name="Рисунок 53" descr="Picture background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398" y="3596953"/>
            <a:ext cx="1054100" cy="37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Рисунок 54" descr="Picture background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1" t="35226" r="50929" b="34456"/>
          <a:stretch/>
        </p:blipFill>
        <p:spPr bwMode="auto">
          <a:xfrm>
            <a:off x="2851904" y="3520516"/>
            <a:ext cx="753315" cy="4723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959288B3-6129-0F6E-2F82-BEEB0DD1000F}"/>
              </a:ext>
            </a:extLst>
          </p:cNvPr>
          <p:cNvSpPr/>
          <p:nvPr/>
        </p:nvSpPr>
        <p:spPr>
          <a:xfrm>
            <a:off x="583484" y="3268917"/>
            <a:ext cx="20782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</a:t>
            </a: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народно-художественных промыслов</a:t>
            </a: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33B0C178-5D40-A28A-2614-96914272F53B}"/>
              </a:ext>
            </a:extLst>
          </p:cNvPr>
          <p:cNvSpPr/>
          <p:nvPr/>
        </p:nvSpPr>
        <p:spPr>
          <a:xfrm>
            <a:off x="593630" y="3362547"/>
            <a:ext cx="2007726" cy="633002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pic>
        <p:nvPicPr>
          <p:cNvPr id="43" name="Рисунок 42" descr="Picture background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03" t="30623" r="6190" b="42940"/>
          <a:stretch/>
        </p:blipFill>
        <p:spPr bwMode="auto">
          <a:xfrm>
            <a:off x="1332254" y="3395302"/>
            <a:ext cx="575229" cy="5580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96027" y="1477726"/>
            <a:ext cx="448424" cy="557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005054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BF9AB-A0AB-E438-5E37-598319588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33D8E7-695C-4B68-93BF-55B165B65A6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МИНИСТЕРСТВА, ОКАЗЫВАЮЩИЕ ПОДДЕРЖКУ ПРЕДПРИНИМАТЕЛЯМ И ИНВЕСТОРАМ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1023177A-CC1F-844A-E590-360AFD16E876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3BF8DC81-CD65-F7C5-5380-B95AFF24C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237A7826-76C6-ACDC-108C-46817594633E}"/>
              </a:ext>
            </a:extLst>
          </p:cNvPr>
          <p:cNvSpPr/>
          <p:nvPr/>
        </p:nvSpPr>
        <p:spPr>
          <a:xfrm>
            <a:off x="548453" y="1803749"/>
            <a:ext cx="4497842" cy="1071336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ЭКОНОМИЧЕСКОГО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РАЗВИТИЯ РЕСПУБЛИКИ АЛТАЙ 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" name="Скругленный прямоугольник 102">
            <a:extLst>
              <a:ext uri="{FF2B5EF4-FFF2-40B4-BE49-F238E27FC236}">
                <a16:creationId xmlns:a16="http://schemas.microsoft.com/office/drawing/2014/main" id="{2BB5EBE9-65B5-B62A-9463-A385D023A95B}"/>
              </a:ext>
            </a:extLst>
          </p:cNvPr>
          <p:cNvSpPr/>
          <p:nvPr/>
        </p:nvSpPr>
        <p:spPr>
          <a:xfrm>
            <a:off x="592281" y="3461753"/>
            <a:ext cx="4497842" cy="1004739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>
              <a:defRPr/>
            </a:pP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РЕГИОНАЛЬНОГО РАЗВИТИЯ РЕСПУБЛИКИ АЛТАЙ </a:t>
            </a:r>
            <a:endParaRPr lang="ru-ID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1" name="Скругленный прямоугольник 120">
            <a:extLst>
              <a:ext uri="{FF2B5EF4-FFF2-40B4-BE49-F238E27FC236}">
                <a16:creationId xmlns:a16="http://schemas.microsoft.com/office/drawing/2014/main" id="{131C888D-6A77-FA57-7287-59E57BB12423}"/>
              </a:ext>
            </a:extLst>
          </p:cNvPr>
          <p:cNvSpPr/>
          <p:nvPr/>
        </p:nvSpPr>
        <p:spPr>
          <a:xfrm>
            <a:off x="5207306" y="1805075"/>
            <a:ext cx="4497842" cy="1070010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>
              <a:defRPr/>
            </a:pP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СЕЛЬСКОГО ХОЗЯЙСТВА РЕСПУБЛИКИ АЛТАЙ </a:t>
            </a:r>
            <a:endParaRPr lang="ru-ID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:a16="http://schemas.microsoft.com/office/drawing/2014/main" id="{E72EEE87-401A-6915-9E04-97934AFA7EA6}"/>
              </a:ext>
            </a:extLst>
          </p:cNvPr>
          <p:cNvSpPr/>
          <p:nvPr/>
        </p:nvSpPr>
        <p:spPr>
          <a:xfrm>
            <a:off x="5289754" y="3470462"/>
            <a:ext cx="4497842" cy="996030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ТУРИЗМА РЕСПУБЛИКИ АЛТАЙ</a:t>
            </a:r>
            <a:endParaRPr lang="ru-ID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E4FD26-1B60-AB26-D7B0-75A18B288E43}"/>
              </a:ext>
            </a:extLst>
          </p:cNvPr>
          <p:cNvSpPr txBox="1"/>
          <p:nvPr/>
        </p:nvSpPr>
        <p:spPr>
          <a:xfrm>
            <a:off x="627016" y="6478988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sun9-80.userapi.com/impg/8Xw02Mp2f-mx6UYuwuH2BuWy6qvnKqhzoZ-Frw/SCL1M8yTgD4.jpg?size=698x698&amp;quality=95&amp;sign=abed95c610b7a7257cfe5c98369853b9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48" y="2142328"/>
            <a:ext cx="459347" cy="45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https://sun9-80.userapi.com/impg/8Xw02Mp2f-mx6UYuwuH2BuWy6qvnKqhzoZ-Frw/SCL1M8yTgD4.jpg?size=698x698&amp;quality=95&amp;sign=abed95c610b7a7257cfe5c98369853b9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48" y="3715654"/>
            <a:ext cx="459347" cy="45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https://sun9-80.userapi.com/impg/8Xw02Mp2f-mx6UYuwuH2BuWy6qvnKqhzoZ-Frw/SCL1M8yTgD4.jpg?size=698x698&amp;quality=95&amp;sign=abed95c610b7a7257cfe5c98369853b9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486" y="3734448"/>
            <a:ext cx="459347" cy="45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https://sun9-80.userapi.com/impg/8Xw02Mp2f-mx6UYuwuH2BuWy6qvnKqhzoZ-Frw/SCL1M8yTgD4.jpg?size=698x698&amp;quality=95&amp;sign=abed95c610b7a7257cfe5c98369853b9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557" y="2095842"/>
            <a:ext cx="459347" cy="45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0225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id="{1C9CDDE7-CA8C-3059-F83C-6E358C537246}"/>
              </a:ext>
            </a:extLst>
          </p:cNvPr>
          <p:cNvSpPr/>
          <p:nvPr/>
        </p:nvSpPr>
        <p:spPr>
          <a:xfrm>
            <a:off x="1151791" y="3786719"/>
            <a:ext cx="2971403" cy="1656762"/>
          </a:xfrm>
          <a:prstGeom prst="roundRect">
            <a:avLst>
              <a:gd name="adj" fmla="val 11787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ПРЕДЛОЖЕНИЯ ПО КОРРЕКТИРОВКЕ МЕР ФИНАНСОВОЙ   И ОРГАНИЗАЦИОННОЙ ПОДДЕРЖКИ ПРОЕКТОВ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9987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 по корректировке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:a16="http://schemas.microsoft.com/office/drawing/2014/main" id="{474C35DA-31DE-309C-F205-541813D224F1}"/>
              </a:ext>
            </a:extLst>
          </p:cNvPr>
          <p:cNvSpPr/>
          <p:nvPr/>
        </p:nvSpPr>
        <p:spPr>
          <a:xfrm>
            <a:off x="1617264" y="1483293"/>
            <a:ext cx="3130062" cy="2003984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:a16="http://schemas.microsoft.com/office/drawing/2014/main" id="{AAE095AC-081E-33A2-FDBB-98B052165558}"/>
              </a:ext>
            </a:extLst>
          </p:cNvPr>
          <p:cNvSpPr/>
          <p:nvPr/>
        </p:nvSpPr>
        <p:spPr>
          <a:xfrm>
            <a:off x="5080388" y="1475918"/>
            <a:ext cx="2982840" cy="2003985"/>
          </a:xfrm>
          <a:prstGeom prst="roundRect">
            <a:avLst>
              <a:gd name="adj" fmla="val 1116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788C38C7-4DE5-24AC-7622-658BB16B4123}"/>
              </a:ext>
            </a:extLst>
          </p:cNvPr>
          <p:cNvSpPr/>
          <p:nvPr/>
        </p:nvSpPr>
        <p:spPr>
          <a:xfrm>
            <a:off x="4246114" y="3729087"/>
            <a:ext cx="2726172" cy="1714393"/>
          </a:xfrm>
          <a:prstGeom prst="roundRect">
            <a:avLst>
              <a:gd name="adj" fmla="val 1074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id="{D53A4B05-5996-A019-A76C-03C280C9327F}"/>
              </a:ext>
            </a:extLst>
          </p:cNvPr>
          <p:cNvSpPr/>
          <p:nvPr/>
        </p:nvSpPr>
        <p:spPr>
          <a:xfrm>
            <a:off x="7095205" y="3729087"/>
            <a:ext cx="2294980" cy="1714393"/>
          </a:xfrm>
          <a:prstGeom prst="roundRect">
            <a:avLst>
              <a:gd name="adj" fmla="val 1175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1BBFC5A-DE30-051C-FEEB-53A884C8CC68}"/>
              </a:ext>
            </a:extLst>
          </p:cNvPr>
          <p:cNvSpPr txBox="1"/>
          <p:nvPr/>
        </p:nvSpPr>
        <p:spPr>
          <a:xfrm>
            <a:off x="2057497" y="1776553"/>
            <a:ext cx="1740849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АКТИВНАЯ ИНФОРМАЦИОННАЯ              И КОНСУЛЬТАЦИОННАЯ ПОДДЕРЖКА ПРЕДПРИНИМАТЕЛЕЙ 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5B46850-A2F4-926B-117B-28D7665D8D86}"/>
              </a:ext>
            </a:extLst>
          </p:cNvPr>
          <p:cNvSpPr txBox="1"/>
          <p:nvPr/>
        </p:nvSpPr>
        <p:spPr>
          <a:xfrm>
            <a:off x="1617225" y="4051214"/>
            <a:ext cx="1740906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УМЕНЬШЕНИЕ КОЛИЧЕСТВА БЮРОКРАТИЧЕСКИХ ПРОЦЕДУР                           ДЛЯ ПОЛУЧЕНИЯ МЕР ПОДДЕРЖКИ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BED9D75-83DC-7DB1-D63D-8AE176B201FF}"/>
              </a:ext>
            </a:extLst>
          </p:cNvPr>
          <p:cNvSpPr txBox="1"/>
          <p:nvPr/>
        </p:nvSpPr>
        <p:spPr>
          <a:xfrm>
            <a:off x="4462486" y="4135853"/>
            <a:ext cx="164767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ПЕРЕНОС ПРОЦЕДУР               В ЭЛЕКТРОННЫЙ ВИД                          ДЛЯ СОКРАЩЕНИЯ ВРЕМЕННЫХ ИЗДЕРЖЕК 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BFBFDEB-7CB0-167B-22EE-584ADCCB8AF2}"/>
              </a:ext>
            </a:extLst>
          </p:cNvPr>
          <p:cNvSpPr txBox="1"/>
          <p:nvPr/>
        </p:nvSpPr>
        <p:spPr>
          <a:xfrm>
            <a:off x="7287979" y="4135853"/>
            <a:ext cx="1460368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НАЛОГОВЫХ СТАВОК ДЛЯ МСП</a:t>
            </a:r>
          </a:p>
        </p:txBody>
      </p:sp>
      <p:pic>
        <p:nvPicPr>
          <p:cNvPr id="113" name="Рисунок 112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id="{6FF3168F-26EC-2BD5-8CA9-3F1917E5B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07493" y="2043040"/>
            <a:ext cx="360000" cy="360000"/>
          </a:xfrm>
          <a:prstGeom prst="rect">
            <a:avLst/>
          </a:prstGeom>
        </p:spPr>
      </p:pic>
      <p:pic>
        <p:nvPicPr>
          <p:cNvPr id="114" name="Рисунок 113" descr="Включенный свет со сплошной заливкой">
            <a:extLst>
              <a:ext uri="{FF2B5EF4-FFF2-40B4-BE49-F238E27FC236}">
                <a16:creationId xmlns:a16="http://schemas.microsoft.com/office/drawing/2014/main" id="{A507D0C6-6F19-CAC5-87C3-03E2DD67C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56467" y="2092621"/>
            <a:ext cx="360000" cy="360000"/>
          </a:xfrm>
          <a:prstGeom prst="rect">
            <a:avLst/>
          </a:prstGeom>
        </p:spPr>
      </p:pic>
      <p:pic>
        <p:nvPicPr>
          <p:cNvPr id="115" name="Рисунок 114" descr="Пользовательский интерфейс и взаимодействие с пользователем со сплошной заливкой">
            <a:extLst>
              <a:ext uri="{FF2B5EF4-FFF2-40B4-BE49-F238E27FC236}">
                <a16:creationId xmlns:a16="http://schemas.microsoft.com/office/drawing/2014/main" id="{16B02601-C0C0-44A1-68D7-F77C9BE399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91808" y="4095217"/>
            <a:ext cx="360000" cy="360000"/>
          </a:xfrm>
          <a:prstGeom prst="rect">
            <a:avLst/>
          </a:prstGeom>
        </p:spPr>
      </p:pic>
      <p:pic>
        <p:nvPicPr>
          <p:cNvPr id="120" name="Рисунок 119" descr="Секундомер 25% со сплошной заливкой">
            <a:extLst>
              <a:ext uri="{FF2B5EF4-FFF2-40B4-BE49-F238E27FC236}">
                <a16:creationId xmlns:a16="http://schemas.microsoft.com/office/drawing/2014/main" id="{C1CF9739-4EC1-F0B1-CCD2-2CE85E7B24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80435" y="4095217"/>
            <a:ext cx="360000" cy="360000"/>
          </a:xfrm>
          <a:prstGeom prst="rect">
            <a:avLst/>
          </a:prstGeom>
        </p:spPr>
      </p:pic>
      <p:pic>
        <p:nvPicPr>
          <p:cNvPr id="125" name="Рисунок 124" descr="Диаграмма с тенденцией спада со сплошной заливкой">
            <a:extLst>
              <a:ext uri="{FF2B5EF4-FFF2-40B4-BE49-F238E27FC236}">
                <a16:creationId xmlns:a16="http://schemas.microsoft.com/office/drawing/2014/main" id="{DEDD0709-CCD1-79B5-EB24-340104B7E5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744862" y="4199045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039E78-DDBD-6C9E-543E-03C0F9AF1E1D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РАЙОН»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69137" y="1812867"/>
            <a:ext cx="2198581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СИСТЕМЫ МОТИВАЦИИ СОТРУДНИКОВ, ОТВЕТСТВЕННЫХ ЗА РАБОТУ С ИНВЕСТОРОМ    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018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4807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ID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id="{CE42141F-7D98-843D-EDCA-082C3B2A782D}"/>
              </a:ext>
            </a:extLst>
          </p:cNvPr>
          <p:cNvSpPr/>
          <p:nvPr/>
        </p:nvSpPr>
        <p:spPr>
          <a:xfrm>
            <a:off x="5099538" y="1484245"/>
            <a:ext cx="3418738" cy="2233523"/>
          </a:xfrm>
          <a:prstGeom prst="roundRect">
            <a:avLst>
              <a:gd name="adj" fmla="val 1211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1" name="Скругленный прямоугольник 70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1547446" y="1484245"/>
            <a:ext cx="3365883" cy="2233523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id="{A7518F92-BC1F-8F09-057D-3379ABC330B5}"/>
              </a:ext>
            </a:extLst>
          </p:cNvPr>
          <p:cNvSpPr/>
          <p:nvPr/>
        </p:nvSpPr>
        <p:spPr>
          <a:xfrm>
            <a:off x="1547447" y="3848958"/>
            <a:ext cx="3365882" cy="2293830"/>
          </a:xfrm>
          <a:prstGeom prst="roundRect">
            <a:avLst>
              <a:gd name="adj" fmla="val 1183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id="{2F86149C-6AAD-8DFE-9767-9DE085BAF799}"/>
              </a:ext>
            </a:extLst>
          </p:cNvPr>
          <p:cNvSpPr/>
          <p:nvPr/>
        </p:nvSpPr>
        <p:spPr>
          <a:xfrm>
            <a:off x="5099539" y="3838442"/>
            <a:ext cx="3490546" cy="2304346"/>
          </a:xfrm>
          <a:prstGeom prst="roundRect">
            <a:avLst>
              <a:gd name="adj" fmla="val 1175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331F979-738B-01C4-AFA1-59731AB9D8AB}"/>
              </a:ext>
            </a:extLst>
          </p:cNvPr>
          <p:cNvSpPr txBox="1"/>
          <p:nvPr/>
        </p:nvSpPr>
        <p:spPr>
          <a:xfrm>
            <a:off x="5483001" y="1940371"/>
            <a:ext cx="164723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РАЗВИТАЯ ТУРИСТИЧЕСКАЯ ОТРАСЛЬ 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EEE53E6-9FE9-C585-387D-DE93FBD4D4A8}"/>
              </a:ext>
            </a:extLst>
          </p:cNvPr>
          <p:cNvSpPr txBox="1"/>
          <p:nvPr/>
        </p:nvSpPr>
        <p:spPr>
          <a:xfrm>
            <a:off x="1912471" y="4194266"/>
            <a:ext cx="2388478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ДОСТУПНОСТЬ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ОКРУГА </a:t>
            </a:r>
          </a:p>
          <a:p>
            <a:endParaRPr lang="ru-RU" sz="11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Автомобильный и воздушный транспорт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DB3605F-5D1F-38C2-F7AE-FD1D0A54328C}"/>
              </a:ext>
            </a:extLst>
          </p:cNvPr>
          <p:cNvSpPr txBox="1"/>
          <p:nvPr/>
        </p:nvSpPr>
        <p:spPr>
          <a:xfrm>
            <a:off x="1884689" y="1896380"/>
            <a:ext cx="209182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ВЫГОДНОЕ ГЕОГРАФИЧЕСКОЕ ПОЛОЖЕНИЕ</a:t>
            </a:r>
          </a:p>
          <a:p>
            <a:endParaRPr lang="ru-RU" sz="11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Майминский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 является «воротами» в Республику 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Алтай и располагается в 9 км. от г. Горно-Алтайск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85F3027-8E92-FCDF-0FB4-B90608BF66B3}"/>
              </a:ext>
            </a:extLst>
          </p:cNvPr>
          <p:cNvSpPr txBox="1"/>
          <p:nvPr/>
        </p:nvSpPr>
        <p:spPr>
          <a:xfrm>
            <a:off x="5380893" y="4222355"/>
            <a:ext cx="2484006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КРУПНЫХ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СИСТЕМООБРАЗУЮЩИХ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ПРЕДПРИЯТИЙ</a:t>
            </a:r>
            <a:endParaRPr lang="ru-ID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Производство со сплошной заливкой">
            <a:extLst>
              <a:ext uri="{FF2B5EF4-FFF2-40B4-BE49-F238E27FC236}">
                <a16:creationId xmlns:a16="http://schemas.microsoft.com/office/drawing/2014/main" id="{A7171B6C-EB0E-44BD-864B-013B993BED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-1" t="40138" r="-12327"/>
          <a:stretch/>
        </p:blipFill>
        <p:spPr>
          <a:xfrm>
            <a:off x="7512656" y="4208310"/>
            <a:ext cx="1005620" cy="535920"/>
          </a:xfrm>
          <a:prstGeom prst="rect">
            <a:avLst/>
          </a:prstGeom>
        </p:spPr>
      </p:pic>
      <p:pic>
        <p:nvPicPr>
          <p:cNvPr id="7" name="Рисунок 6" descr="Линейчатая диаграмма со сплошной заливкой">
            <a:extLst>
              <a:ext uri="{FF2B5EF4-FFF2-40B4-BE49-F238E27FC236}">
                <a16:creationId xmlns:a16="http://schemas.microsoft.com/office/drawing/2014/main" id="{29725ACB-265F-F2E5-C2BB-002238ACB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8984" y="3695923"/>
            <a:ext cx="361736" cy="361736"/>
          </a:xfrm>
          <a:prstGeom prst="rect">
            <a:avLst/>
          </a:prstGeom>
        </p:spPr>
      </p:pic>
      <p:pic>
        <p:nvPicPr>
          <p:cNvPr id="16" name="Рисунок 15" descr="Город со сплошной заливкой">
            <a:extLst>
              <a:ext uri="{FF2B5EF4-FFF2-40B4-BE49-F238E27FC236}">
                <a16:creationId xmlns:a16="http://schemas.microsoft.com/office/drawing/2014/main" id="{02D9FF73-34F2-A437-9AB2-47EBACCA4C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42917" y="1522078"/>
            <a:ext cx="361736" cy="361736"/>
          </a:xfrm>
          <a:prstGeom prst="rect">
            <a:avLst/>
          </a:prstGeom>
        </p:spPr>
      </p:pic>
      <p:pic>
        <p:nvPicPr>
          <p:cNvPr id="24" name="Рисунок 23" descr="Указатель со сплошной заливкой">
            <a:extLst>
              <a:ext uri="{FF2B5EF4-FFF2-40B4-BE49-F238E27FC236}">
                <a16:creationId xmlns:a16="http://schemas.microsoft.com/office/drawing/2014/main" id="{9C749ECD-066C-5BEC-4B20-1B23A3233D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009292" y="4212487"/>
            <a:ext cx="656681" cy="6566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556BE4-7B38-E742-01B1-E675C970A39E}"/>
              </a:ext>
            </a:extLst>
          </p:cNvPr>
          <p:cNvSpPr txBox="1"/>
          <p:nvPr/>
        </p:nvSpPr>
        <p:spPr>
          <a:xfrm>
            <a:off x="627016" y="550177"/>
            <a:ext cx="883576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  <a:r>
              <a:rPr lang="ru-ID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ОБРАЗОВАНИЯ «МАЙМИНСКИЙ РАЙОН»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 descr="Линейчатая диаграмма со сплошной заливкой">
            <a:extLst>
              <a:ext uri="{FF2B5EF4-FFF2-40B4-BE49-F238E27FC236}">
                <a16:creationId xmlns:a16="http://schemas.microsoft.com/office/drawing/2014/main" id="{29725ACB-265F-F2E5-C2BB-002238ACB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7492556" y="1812319"/>
            <a:ext cx="763936" cy="763936"/>
          </a:xfrm>
          <a:prstGeom prst="rect">
            <a:avLst/>
          </a:prstGeom>
        </p:spPr>
      </p:pic>
      <p:pic>
        <p:nvPicPr>
          <p:cNvPr id="26" name="Рисунок 25" descr="Город со сплошной заливкой">
            <a:extLst>
              <a:ext uri="{FF2B5EF4-FFF2-40B4-BE49-F238E27FC236}">
                <a16:creationId xmlns:a16="http://schemas.microsoft.com/office/drawing/2014/main" id="{02D9FF73-34F2-A437-9AB2-47EBACCA4C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4152621" y="1809599"/>
            <a:ext cx="584597" cy="58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583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 descr="Презентация с организационной диаграммой со сплошной заливкой">
            <a:extLst>
              <a:ext uri="{FF2B5EF4-FFF2-40B4-BE49-F238E27FC236}">
                <a16:creationId xmlns:a16="http://schemas.microsoft.com/office/drawing/2014/main" id="{A71FDA74-3CF5-F1A5-4106-138AE36E9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4354" y="2532936"/>
            <a:ext cx="423912" cy="423912"/>
          </a:xfrm>
          <a:prstGeom prst="rect">
            <a:avLst/>
          </a:prstGeom>
        </p:spPr>
      </p:pic>
      <p:pic>
        <p:nvPicPr>
          <p:cNvPr id="65" name="Рисунок 64" descr="Магнит со сплошной заливкой">
            <a:extLst>
              <a:ext uri="{FF2B5EF4-FFF2-40B4-BE49-F238E27FC236}">
                <a16:creationId xmlns:a16="http://schemas.microsoft.com/office/drawing/2014/main" id="{59F18960-354C-24C7-7FA2-B551F64ACC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28238" y="2585332"/>
            <a:ext cx="471543" cy="471543"/>
          </a:xfrm>
          <a:prstGeom prst="rect">
            <a:avLst/>
          </a:prstGeom>
        </p:spPr>
      </p:pic>
      <p:pic>
        <p:nvPicPr>
          <p:cNvPr id="56" name="Рисунок 55" descr="Портфель со сплошной заливкой">
            <a:extLst>
              <a:ext uri="{FF2B5EF4-FFF2-40B4-BE49-F238E27FC236}">
                <a16:creationId xmlns:a16="http://schemas.microsoft.com/office/drawing/2014/main" id="{E3D5026D-F530-776D-1F39-B579F42740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37692" y="3800693"/>
            <a:ext cx="440555" cy="440555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27DC45EC-6B72-FC57-F6E6-430D336317AA}"/>
              </a:ext>
            </a:extLst>
          </p:cNvPr>
          <p:cNvSpPr/>
          <p:nvPr/>
        </p:nvSpPr>
        <p:spPr>
          <a:xfrm>
            <a:off x="640991" y="2427232"/>
            <a:ext cx="4497839" cy="2672306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6C471008-A80D-1F1B-BC66-2067DA06313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ЭФФЕКТИВНАЯ РАБОТА С ИНВЕСТОРАМИ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ОБРАЗ БУДУЩЕГО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будущего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601F0F1B-D35B-D76C-54E6-EAC417466077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94ACB4A-9A05-F909-1488-4F131CC71B1A}"/>
              </a:ext>
            </a:extLst>
          </p:cNvPr>
          <p:cNvSpPr txBox="1"/>
          <p:nvPr/>
        </p:nvSpPr>
        <p:spPr>
          <a:xfrm>
            <a:off x="1956881" y="4314262"/>
            <a:ext cx="1924136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компаний знакомы 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инвестиционным уполномоченным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F59DAE-E625-FF39-4A40-C8BC8563FB0D}"/>
              </a:ext>
            </a:extLst>
          </p:cNvPr>
          <p:cNvSpPr txBox="1"/>
          <p:nvPr/>
        </p:nvSpPr>
        <p:spPr>
          <a:xfrm>
            <a:off x="3171153" y="3073482"/>
            <a:ext cx="1678936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величено количество мер поддержки на муниципальном уровне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618FEF85-AC48-801F-7205-52FD68D929CC}"/>
              </a:ext>
            </a:extLst>
          </p:cNvPr>
          <p:cNvSpPr/>
          <p:nvPr/>
        </p:nvSpPr>
        <p:spPr>
          <a:xfrm>
            <a:off x="5300092" y="2427232"/>
            <a:ext cx="4497839" cy="2672306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D9B1EA-DB20-61B1-E164-5A2A943B0C14}"/>
              </a:ext>
            </a:extLst>
          </p:cNvPr>
          <p:cNvSpPr txBox="1"/>
          <p:nvPr/>
        </p:nvSpPr>
        <p:spPr>
          <a:xfrm>
            <a:off x="5623272" y="3125189"/>
            <a:ext cx="167893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созданы новые точки притяжения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E3B099-CCDB-6CD6-7DE2-CED2B6AE20D0}"/>
              </a:ext>
            </a:extLst>
          </p:cNvPr>
          <p:cNvSpPr txBox="1"/>
          <p:nvPr/>
        </p:nvSpPr>
        <p:spPr>
          <a:xfrm>
            <a:off x="6994679" y="4312320"/>
            <a:ext cx="167893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проведён ремонт коммунальных сетей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37CA68-5F42-E3F6-4C90-682B1AD80B30}"/>
              </a:ext>
            </a:extLst>
          </p:cNvPr>
          <p:cNvSpPr txBox="1"/>
          <p:nvPr/>
        </p:nvSpPr>
        <p:spPr>
          <a:xfrm>
            <a:off x="7703255" y="3158120"/>
            <a:ext cx="1678936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роведена реконструкция завода по переработке ТБО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Рисунок 54" descr="Монеты со сплошной заливкой">
            <a:extLst>
              <a:ext uri="{FF2B5EF4-FFF2-40B4-BE49-F238E27FC236}">
                <a16:creationId xmlns:a16="http://schemas.microsoft.com/office/drawing/2014/main" id="{1B12B108-650A-B97C-FF9F-E45BAE6F2F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677447" y="2592812"/>
            <a:ext cx="407140" cy="407140"/>
          </a:xfrm>
          <a:prstGeom prst="rect">
            <a:avLst/>
          </a:prstGeom>
        </p:spPr>
      </p:pic>
      <p:pic>
        <p:nvPicPr>
          <p:cNvPr id="63" name="Рисунок 62" descr="Больница со сплошной заливкой">
            <a:extLst>
              <a:ext uri="{FF2B5EF4-FFF2-40B4-BE49-F238E27FC236}">
                <a16:creationId xmlns:a16="http://schemas.microsoft.com/office/drawing/2014/main" id="{00C3C3F4-F168-3E9E-D573-6F6FB2802C0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222426" y="2604138"/>
            <a:ext cx="484326" cy="484326"/>
          </a:xfrm>
          <a:prstGeom prst="rect">
            <a:avLst/>
          </a:prstGeom>
        </p:spPr>
      </p:pic>
      <p:pic>
        <p:nvPicPr>
          <p:cNvPr id="58" name="Рисунок 57" descr="Схема с ветвлением со сплошной заливкой">
            <a:extLst>
              <a:ext uri="{FF2B5EF4-FFF2-40B4-BE49-F238E27FC236}">
                <a16:creationId xmlns:a16="http://schemas.microsoft.com/office/drawing/2014/main" id="{BF9AC441-E179-D4A0-17BF-C57B0249C6F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438537" y="3802101"/>
            <a:ext cx="458432" cy="4584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1CBB25-549C-8288-0CB6-AE914774C6FF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61646" y="2983982"/>
            <a:ext cx="16293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каждая вторая компания реализует инвестиционные проекты</a:t>
            </a:r>
          </a:p>
        </p:txBody>
      </p:sp>
    </p:spTree>
    <p:extLst>
      <p:ext uri="{BB962C8B-B14F-4D97-AF65-F5344CB8AC3E}">
        <p14:creationId xmlns:p14="http://schemas.microsoft.com/office/powerpoint/2010/main" val="11360360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716769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757166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31947E-13F9-C9BD-AE42-EE617AC7D38A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РАЙОН»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:a16="http://schemas.microsoft.com/office/drawing/2014/main" id="{43CFB82D-B6E0-4602-D294-1E834D997346}"/>
              </a:ext>
            </a:extLst>
          </p:cNvPr>
          <p:cNvSpPr/>
          <p:nvPr/>
        </p:nvSpPr>
        <p:spPr>
          <a:xfrm>
            <a:off x="550816" y="1398924"/>
            <a:ext cx="584119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4C27CBF-BE07-07F1-AC06-BD6A89B9C6B3}"/>
              </a:ext>
            </a:extLst>
          </p:cNvPr>
          <p:cNvSpPr txBox="1"/>
          <p:nvPr/>
        </p:nvSpPr>
        <p:spPr>
          <a:xfrm>
            <a:off x="1490715" y="1684967"/>
            <a:ext cx="367518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 МУНИЦИПАЛЬНОГО 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 «МАЙМИНСКИЙ РАЙОН»</a:t>
            </a:r>
          </a:p>
        </p:txBody>
      </p:sp>
      <p:sp>
        <p:nvSpPr>
          <p:cNvPr id="94" name="Скругленный прямоугольник 93">
            <a:extLst>
              <a:ext uri="{FF2B5EF4-FFF2-40B4-BE49-F238E27FC236}">
                <a16:creationId xmlns:a16="http://schemas.microsoft.com/office/drawing/2014/main" id="{D0472071-2FCF-B872-4012-3103771D702C}"/>
              </a:ext>
            </a:extLst>
          </p:cNvPr>
          <p:cNvSpPr/>
          <p:nvPr/>
        </p:nvSpPr>
        <p:spPr>
          <a:xfrm>
            <a:off x="545909" y="4734696"/>
            <a:ext cx="584119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95" name="Скругленный прямоугольник 94">
            <a:extLst>
              <a:ext uri="{FF2B5EF4-FFF2-40B4-BE49-F238E27FC236}">
                <a16:creationId xmlns:a16="http://schemas.microsoft.com/office/drawing/2014/main" id="{AA2070FC-B2AE-831D-D4F9-D130744CB387}"/>
              </a:ext>
            </a:extLst>
          </p:cNvPr>
          <p:cNvSpPr/>
          <p:nvPr/>
        </p:nvSpPr>
        <p:spPr>
          <a:xfrm>
            <a:off x="545909" y="3061886"/>
            <a:ext cx="584119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ID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6" name="Рисунок 95" descr="Маркер со сплошной заливкой">
            <a:extLst>
              <a:ext uri="{FF2B5EF4-FFF2-40B4-BE49-F238E27FC236}">
                <a16:creationId xmlns:a16="http://schemas.microsoft.com/office/drawing/2014/main" id="{AA3C7A9D-0CD2-B002-37C0-492EAB806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9939" y="2397357"/>
            <a:ext cx="242885" cy="242885"/>
          </a:xfrm>
          <a:prstGeom prst="rect">
            <a:avLst/>
          </a:prstGeom>
        </p:spPr>
      </p:pic>
      <p:pic>
        <p:nvPicPr>
          <p:cNvPr id="97" name="Рисунок 96" descr="Телефонная трубка со сплошной заливкой">
            <a:extLst>
              <a:ext uri="{FF2B5EF4-FFF2-40B4-BE49-F238E27FC236}">
                <a16:creationId xmlns:a16="http://schemas.microsoft.com/office/drawing/2014/main" id="{5FD3091E-30D1-1898-AF91-772644E197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44437" y="2308612"/>
            <a:ext cx="180000" cy="180000"/>
          </a:xfrm>
          <a:prstGeom prst="rect">
            <a:avLst/>
          </a:prstGeom>
        </p:spPr>
      </p:pic>
      <p:pic>
        <p:nvPicPr>
          <p:cNvPr id="98" name="Рисунок 97" descr="Конверт со сплошной заливкой">
            <a:extLst>
              <a:ext uri="{FF2B5EF4-FFF2-40B4-BE49-F238E27FC236}">
                <a16:creationId xmlns:a16="http://schemas.microsoft.com/office/drawing/2014/main" id="{4731CE34-B72C-34A9-AE0D-CFCA7D786F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844437" y="2576779"/>
            <a:ext cx="180000" cy="180000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2F2B9486-26DF-374A-FFFA-6392A5B5FAA8}"/>
              </a:ext>
            </a:extLst>
          </p:cNvPr>
          <p:cNvSpPr txBox="1"/>
          <p:nvPr/>
        </p:nvSpPr>
        <p:spPr>
          <a:xfrm>
            <a:off x="1206734" y="2353735"/>
            <a:ext cx="18108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649100</a:t>
            </a: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Республика Алтай,</a:t>
            </a:r>
          </a:p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9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Майма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ул</a:t>
            </a: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Ленина, </a:t>
            </a: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E102E39-639E-3C66-DA5E-C210980FCAF4}"/>
              </a:ext>
            </a:extLst>
          </p:cNvPr>
          <p:cNvSpPr txBox="1"/>
          <p:nvPr/>
        </p:nvSpPr>
        <p:spPr>
          <a:xfrm>
            <a:off x="4311684" y="2293603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38844 2-23-63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3C4A894-8B64-3AFF-9699-BF3CB1DC5528}"/>
              </a:ext>
            </a:extLst>
          </p:cNvPr>
          <p:cNvSpPr txBox="1"/>
          <p:nvPr/>
        </p:nvSpPr>
        <p:spPr>
          <a:xfrm>
            <a:off x="4355889" y="2531048"/>
            <a:ext cx="120924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economai@maima-altai.ru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7CE70322-5299-BAFB-9D25-A77A515063F3}"/>
              </a:ext>
            </a:extLst>
          </p:cNvPr>
          <p:cNvSpPr txBox="1"/>
          <p:nvPr/>
        </p:nvSpPr>
        <p:spPr>
          <a:xfrm>
            <a:off x="835566" y="3295994"/>
            <a:ext cx="4080741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УПОЛНОМОЧЕННЫЙ </a:t>
            </a:r>
          </a:p>
          <a:p>
            <a:endParaRPr lang="ru-RU" sz="11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ЛИТВИНОВА АНАСТАСИЯ ХАБИБУЛОВНА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8B2905DD-B764-4690-38FB-2431D9518D7C}"/>
              </a:ext>
            </a:extLst>
          </p:cNvPr>
          <p:cNvSpPr txBox="1"/>
          <p:nvPr/>
        </p:nvSpPr>
        <p:spPr>
          <a:xfrm>
            <a:off x="716457" y="4953422"/>
            <a:ext cx="505406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АНО «ЦЕНТР 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ПОДДЕРЖКИ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ПРЕДПРИНИМАТЕЛЬСКОЙ И ИНВЕСТИЦИОННОЙ ДЕЯТЕЛЬНОСТИ РЕСПУБЛИКИ АЛТАЙ «МОЙ БИЗНЕС»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" name="Рисунок 111" descr="Телефонная трубка со сплошной заливкой">
            <a:extLst>
              <a:ext uri="{FF2B5EF4-FFF2-40B4-BE49-F238E27FC236}">
                <a16:creationId xmlns:a16="http://schemas.microsoft.com/office/drawing/2014/main" id="{5944BED6-27AA-8456-5FE5-59D0D2C718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34437" y="3975560"/>
            <a:ext cx="180000" cy="180000"/>
          </a:xfrm>
          <a:prstGeom prst="rect">
            <a:avLst/>
          </a:prstGeom>
        </p:spPr>
      </p:pic>
      <p:pic>
        <p:nvPicPr>
          <p:cNvPr id="113" name="Рисунок 112" descr="Конверт со сплошной заливкой">
            <a:extLst>
              <a:ext uri="{FF2B5EF4-FFF2-40B4-BE49-F238E27FC236}">
                <a16:creationId xmlns:a16="http://schemas.microsoft.com/office/drawing/2014/main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34437" y="4253179"/>
            <a:ext cx="180000" cy="180000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50529039-4229-11E7-959A-27667A61D1C6}"/>
              </a:ext>
            </a:extLst>
          </p:cNvPr>
          <p:cNvSpPr txBox="1"/>
          <p:nvPr/>
        </p:nvSpPr>
        <p:spPr>
          <a:xfrm>
            <a:off x="4706101" y="3919758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</a:t>
            </a: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38844 </a:t>
            </a:r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2-2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7" name="Рисунок 116" descr="Маркер со сплошной заливкой">
            <a:extLst>
              <a:ext uri="{FF2B5EF4-FFF2-40B4-BE49-F238E27FC236}">
                <a16:creationId xmlns:a16="http://schemas.microsoft.com/office/drawing/2014/main" id="{7AEB7BDC-832C-9A62-9941-04879F5EA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2824" y="5612238"/>
            <a:ext cx="180000" cy="180000"/>
          </a:xfrm>
          <a:prstGeom prst="rect">
            <a:avLst/>
          </a:prstGeom>
        </p:spPr>
      </p:pic>
      <p:pic>
        <p:nvPicPr>
          <p:cNvPr id="118" name="Рисунок 117" descr="Телефонная трубка со сплошной заливкой">
            <a:extLst>
              <a:ext uri="{FF2B5EF4-FFF2-40B4-BE49-F238E27FC236}">
                <a16:creationId xmlns:a16="http://schemas.microsoft.com/office/drawing/2014/main" id="{8FD9D260-D463-34A4-718B-C085B76BE1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024437" y="5667478"/>
            <a:ext cx="180000" cy="180000"/>
          </a:xfrm>
          <a:prstGeom prst="rect">
            <a:avLst/>
          </a:prstGeom>
        </p:spPr>
      </p:pic>
      <p:pic>
        <p:nvPicPr>
          <p:cNvPr id="119" name="Рисунок 118" descr="Конверт со сплошной заливкой">
            <a:extLst>
              <a:ext uri="{FF2B5EF4-FFF2-40B4-BE49-F238E27FC236}">
                <a16:creationId xmlns:a16="http://schemas.microsoft.com/office/drawing/2014/main" id="{1F5CAFCB-AE4F-4EB2-1316-9620E09C53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024437" y="5946910"/>
            <a:ext cx="180000" cy="180000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9D1CF503-7447-E298-2516-E4BD72457399}"/>
              </a:ext>
            </a:extLst>
          </p:cNvPr>
          <p:cNvSpPr txBox="1"/>
          <p:nvPr/>
        </p:nvSpPr>
        <p:spPr>
          <a:xfrm>
            <a:off x="1156814" y="5632988"/>
            <a:ext cx="181083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649000, Республика Алтай,</a:t>
            </a:r>
          </a:p>
          <a:p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Горно-Алтайск, </a:t>
            </a:r>
          </a:p>
          <a:p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Комсомольская, д. 9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7E94770E-689F-2C9E-757E-15C8471B1841}"/>
              </a:ext>
            </a:extLst>
          </p:cNvPr>
          <p:cNvSpPr txBox="1"/>
          <p:nvPr/>
        </p:nvSpPr>
        <p:spPr>
          <a:xfrm>
            <a:off x="4706101" y="5618979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38822 4-72-41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5340265-A72B-D72A-4088-C5E5C7971A51}"/>
              </a:ext>
            </a:extLst>
          </p:cNvPr>
          <p:cNvSpPr txBox="1"/>
          <p:nvPr/>
        </p:nvSpPr>
        <p:spPr>
          <a:xfrm>
            <a:off x="4729447" y="5932429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agency@invest04.ru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0529039-4229-11E7-959A-27667A61D1C6}"/>
              </a:ext>
            </a:extLst>
          </p:cNvPr>
          <p:cNvSpPr txBox="1"/>
          <p:nvPr/>
        </p:nvSpPr>
        <p:spPr>
          <a:xfrm>
            <a:off x="4561276" y="4273930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mail@maima-altai.ru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08517" y="3975336"/>
            <a:ext cx="20577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</a:rPr>
              <a:t>Первый заместитель </a:t>
            </a:r>
          </a:p>
          <a:p>
            <a:r>
              <a:rPr lang="ru-RU" sz="1000" dirty="0" smtClean="0">
                <a:solidFill>
                  <a:schemeClr val="bg1"/>
                </a:solidFill>
              </a:rPr>
              <a:t>Главы Администрации </a:t>
            </a:r>
          </a:p>
          <a:p>
            <a:r>
              <a:rPr lang="ru-RU" sz="1000" dirty="0" smtClean="0">
                <a:solidFill>
                  <a:schemeClr val="bg1"/>
                </a:solidFill>
              </a:rPr>
              <a:t>МО «Майминский район»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409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Рисунок 64" descr="Маркер со сплошной заливкой">
            <a:extLst>
              <a:ext uri="{FF2B5EF4-FFF2-40B4-BE49-F238E27FC236}">
                <a16:creationId xmlns:a16="http://schemas.microsoft.com/office/drawing/2014/main" id="{6CEF467B-AB9D-CC15-203A-85FE1989A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02173" y="2559488"/>
            <a:ext cx="360000" cy="360000"/>
          </a:xfrm>
          <a:prstGeom prst="rect">
            <a:avLst/>
          </a:pr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43268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627016" y="1401547"/>
            <a:ext cx="2437906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1AE15D8A-DAB9-999D-A902-FEF6AB2B0D64}"/>
              </a:ext>
            </a:extLst>
          </p:cNvPr>
          <p:cNvSpPr/>
          <p:nvPr/>
        </p:nvSpPr>
        <p:spPr>
          <a:xfrm>
            <a:off x="3158351" y="1401547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3FE3C0CF-5D95-1AEE-3887-AD805852FE1B}"/>
              </a:ext>
            </a:extLst>
          </p:cNvPr>
          <p:cNvSpPr/>
          <p:nvPr/>
        </p:nvSpPr>
        <p:spPr>
          <a:xfrm>
            <a:off x="627016" y="2448516"/>
            <a:ext cx="2440243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0F987C6D-C32D-6FF9-471D-63FF34B39D49}"/>
              </a:ext>
            </a:extLst>
          </p:cNvPr>
          <p:cNvSpPr/>
          <p:nvPr/>
        </p:nvSpPr>
        <p:spPr>
          <a:xfrm>
            <a:off x="3158351" y="2448516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B0BA65-2835-9851-C50D-F3202D10DA63}"/>
              </a:ext>
            </a:extLst>
          </p:cNvPr>
          <p:cNvSpPr txBox="1"/>
          <p:nvPr/>
        </p:nvSpPr>
        <p:spPr>
          <a:xfrm>
            <a:off x="1001932" y="3629913"/>
            <a:ext cx="44602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ранспортная доступность</a:t>
            </a:r>
            <a:endParaRPr lang="ru-ID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33E0C760-153D-86CB-4F6E-EB7A99B9E374}"/>
              </a:ext>
            </a:extLst>
          </p:cNvPr>
          <p:cNvSpPr/>
          <p:nvPr/>
        </p:nvSpPr>
        <p:spPr>
          <a:xfrm>
            <a:off x="327743" y="4048277"/>
            <a:ext cx="2778949" cy="1707615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70D425-0601-D87C-F822-B98F9FAA1682}"/>
              </a:ext>
            </a:extLst>
          </p:cNvPr>
          <p:cNvSpPr txBox="1"/>
          <p:nvPr/>
        </p:nvSpPr>
        <p:spPr>
          <a:xfrm>
            <a:off x="826895" y="1532623"/>
            <a:ext cx="69066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30,9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C1A494-C31C-4490-24D4-612143D1D8DD}"/>
              </a:ext>
            </a:extLst>
          </p:cNvPr>
          <p:cNvSpPr txBox="1"/>
          <p:nvPr/>
        </p:nvSpPr>
        <p:spPr>
          <a:xfrm>
            <a:off x="1550032" y="1591270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4E6BDDD-6D8F-8017-99BE-9D45AAA1328E}"/>
              </a:ext>
            </a:extLst>
          </p:cNvPr>
          <p:cNvSpPr txBox="1"/>
          <p:nvPr/>
        </p:nvSpPr>
        <p:spPr>
          <a:xfrm>
            <a:off x="826896" y="1864280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населения МО,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</a:p>
        </p:txBody>
      </p:sp>
      <p:pic>
        <p:nvPicPr>
          <p:cNvPr id="34" name="Рисунок 33" descr="Пользователь со сплошной заливкой">
            <a:extLst>
              <a:ext uri="{FF2B5EF4-FFF2-40B4-BE49-F238E27FC236}">
                <a16:creationId xmlns:a16="http://schemas.microsoft.com/office/drawing/2014/main" id="{C86C1983-C8BD-89C3-7A05-138B029CFA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81101" y="1496129"/>
            <a:ext cx="360000" cy="360000"/>
          </a:xfrm>
          <a:prstGeom prst="rect">
            <a:avLst/>
          </a:prstGeom>
        </p:spPr>
      </p:pic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8AE7E09C-A74B-B0E9-CF94-B37DDF9C5558}"/>
              </a:ext>
            </a:extLst>
          </p:cNvPr>
          <p:cNvSpPr/>
          <p:nvPr/>
        </p:nvSpPr>
        <p:spPr>
          <a:xfrm>
            <a:off x="3183092" y="1401546"/>
            <a:ext cx="2438758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3BEBE82-3ABE-EE06-2DC9-23A64698E759}"/>
              </a:ext>
            </a:extLst>
          </p:cNvPr>
          <p:cNvSpPr txBox="1"/>
          <p:nvPr/>
        </p:nvSpPr>
        <p:spPr>
          <a:xfrm>
            <a:off x="3326938" y="1556770"/>
            <a:ext cx="75504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17,0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156ADA9-D124-7FB2-5ADB-A4BD1C324852}"/>
              </a:ext>
            </a:extLst>
          </p:cNvPr>
          <p:cNvSpPr txBox="1"/>
          <p:nvPr/>
        </p:nvSpPr>
        <p:spPr>
          <a:xfrm>
            <a:off x="4085908" y="1600754"/>
            <a:ext cx="116202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B9663A-7C88-1310-3046-2C62DC47060A}"/>
              </a:ext>
            </a:extLst>
          </p:cNvPr>
          <p:cNvSpPr txBox="1"/>
          <p:nvPr/>
        </p:nvSpPr>
        <p:spPr>
          <a:xfrm>
            <a:off x="3358232" y="1864279"/>
            <a:ext cx="146599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население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 </a:t>
            </a:r>
            <a:r>
              <a:rPr lang="ru-RU" sz="110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Майма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2024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pic>
        <p:nvPicPr>
          <p:cNvPr id="39" name="Рисунок 38" descr="Пользователь со сплошной заливкой">
            <a:extLst>
              <a:ext uri="{FF2B5EF4-FFF2-40B4-BE49-F238E27FC236}">
                <a16:creationId xmlns:a16="http://schemas.microsoft.com/office/drawing/2014/main" id="{C08BC730-626D-6D1C-654C-F4EA6ADE8F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45523" y="1480554"/>
            <a:ext cx="360000" cy="360000"/>
          </a:xfrm>
          <a:prstGeom prst="rect">
            <a:avLst/>
          </a:prstGeom>
        </p:spPr>
      </p:pic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34635477-1B2D-01F3-8FB7-2516AED14752}"/>
              </a:ext>
            </a:extLst>
          </p:cNvPr>
          <p:cNvSpPr/>
          <p:nvPr/>
        </p:nvSpPr>
        <p:spPr>
          <a:xfrm>
            <a:off x="3182931" y="2448516"/>
            <a:ext cx="2444267" cy="945414"/>
          </a:xfrm>
          <a:prstGeom prst="roundRect">
            <a:avLst>
              <a:gd name="adj" fmla="val 2509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D35A42D-3D27-DFA6-AB8B-DEE9DE40A08C}"/>
              </a:ext>
            </a:extLst>
          </p:cNvPr>
          <p:cNvSpPr txBox="1"/>
          <p:nvPr/>
        </p:nvSpPr>
        <p:spPr>
          <a:xfrm>
            <a:off x="826896" y="2579592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24,1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5A4D3C-E096-2C1F-BAEE-7A9DAFDEF1AE}"/>
              </a:ext>
            </a:extLst>
          </p:cNvPr>
          <p:cNvSpPr txBox="1"/>
          <p:nvPr/>
        </p:nvSpPr>
        <p:spPr>
          <a:xfrm>
            <a:off x="1292130" y="2656536"/>
            <a:ext cx="89634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ел/ кв. м.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94615B-DCE9-714A-3CA3-7B2922C855BA}"/>
              </a:ext>
            </a:extLst>
          </p:cNvPr>
          <p:cNvSpPr txBox="1"/>
          <p:nvPr/>
        </p:nvSpPr>
        <p:spPr>
          <a:xfrm>
            <a:off x="826896" y="2911249"/>
            <a:ext cx="169919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лотность населения МО, 2024 г.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2F725FE-F144-6325-91C1-04D853E4AD7C}"/>
              </a:ext>
            </a:extLst>
          </p:cNvPr>
          <p:cNvSpPr txBox="1"/>
          <p:nvPr/>
        </p:nvSpPr>
        <p:spPr>
          <a:xfrm>
            <a:off x="3358231" y="2579591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890480E-3893-F81C-B22E-393C852242FA}"/>
              </a:ext>
            </a:extLst>
          </p:cNvPr>
          <p:cNvSpPr txBox="1"/>
          <p:nvPr/>
        </p:nvSpPr>
        <p:spPr>
          <a:xfrm>
            <a:off x="3358232" y="2911248"/>
            <a:ext cx="126140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населённых пунктов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155AAA7-6F11-C116-F937-E98916006BF3}"/>
              </a:ext>
            </a:extLst>
          </p:cNvPr>
          <p:cNvSpPr txBox="1"/>
          <p:nvPr/>
        </p:nvSpPr>
        <p:spPr>
          <a:xfrm>
            <a:off x="821548" y="5488444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" name="Рисунок 69" descr="Переместить со сплошной заливкой">
            <a:extLst>
              <a:ext uri="{FF2B5EF4-FFF2-40B4-BE49-F238E27FC236}">
                <a16:creationId xmlns:a16="http://schemas.microsoft.com/office/drawing/2014/main" id="{895D5543-0D78-4216-5A52-61BAC118CA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581101" y="2529103"/>
            <a:ext cx="360000" cy="3600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03E8347-34B6-89F2-E98E-7F490ADEFA8C}"/>
              </a:ext>
            </a:extLst>
          </p:cNvPr>
          <p:cNvSpPr txBox="1"/>
          <p:nvPr/>
        </p:nvSpPr>
        <p:spPr>
          <a:xfrm>
            <a:off x="462179" y="4322761"/>
            <a:ext cx="2602743" cy="13388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Автомобильная дорога федерального значения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Р-256 (Чуйский тракт)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Новосибирск — Бийск — Ташанта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6A496C-B21E-5E62-E8B7-7BB436EC32DB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B829ED-5AD9-E391-3DCA-96E4C7799FF6}"/>
              </a:ext>
            </a:extLst>
          </p:cNvPr>
          <p:cNvSpPr txBox="1"/>
          <p:nvPr/>
        </p:nvSpPr>
        <p:spPr>
          <a:xfrm>
            <a:off x="386863" y="550177"/>
            <a:ext cx="936522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</a:p>
          <a:p>
            <a:pPr algn="ctr"/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БРАЗОВАНИЯ «МАЙМИНСКИЙ РАЙОН»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1" name="Рисунок 90" descr="http://www.vtourisme.com/images/stories/my05/r5_maima.jpg"/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197898" y="1675908"/>
            <a:ext cx="3304304" cy="400081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33E0C760-153D-86CB-4F6E-EB7A99B9E374}"/>
              </a:ext>
            </a:extLst>
          </p:cNvPr>
          <p:cNvSpPr/>
          <p:nvPr/>
        </p:nvSpPr>
        <p:spPr>
          <a:xfrm>
            <a:off x="3262590" y="4026767"/>
            <a:ext cx="2737641" cy="1707615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Аэропорт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Горно-Алтайск </a:t>
            </a:r>
          </a:p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находится в Майминском районе</a:t>
            </a:r>
            <a:endParaRPr lang="ru-ID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813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2273092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CA681B2E-CC94-3AAF-E060-F2F2C175E23F}"/>
              </a:ext>
            </a:extLst>
          </p:cNvPr>
          <p:cNvSpPr/>
          <p:nvPr/>
        </p:nvSpPr>
        <p:spPr>
          <a:xfrm>
            <a:off x="791307" y="1376747"/>
            <a:ext cx="8159261" cy="4905423"/>
          </a:xfrm>
          <a:prstGeom prst="roundRect">
            <a:avLst>
              <a:gd name="adj" fmla="val 547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4B987983-F07E-F572-08A2-A9B03E6871E5}"/>
              </a:ext>
            </a:extLst>
          </p:cNvPr>
          <p:cNvCxnSpPr>
            <a:cxnSpLocks/>
          </p:cNvCxnSpPr>
          <p:nvPr/>
        </p:nvCxnSpPr>
        <p:spPr>
          <a:xfrm>
            <a:off x="907085" y="6000498"/>
            <a:ext cx="27066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61B276B5-A05C-4084-6B05-771C3FE2940E}"/>
              </a:ext>
            </a:extLst>
          </p:cNvPr>
          <p:cNvSpPr txBox="1"/>
          <p:nvPr/>
        </p:nvSpPr>
        <p:spPr>
          <a:xfrm>
            <a:off x="1294059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ru-ID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E41DF579-8696-DD20-F1CC-5CD2F3DBCE34}"/>
              </a:ext>
            </a:extLst>
          </p:cNvPr>
          <p:cNvCxnSpPr>
            <a:cxnSpLocks/>
          </p:cNvCxnSpPr>
          <p:nvPr/>
        </p:nvCxnSpPr>
        <p:spPr>
          <a:xfrm>
            <a:off x="1736354" y="6000498"/>
            <a:ext cx="270662" cy="0"/>
          </a:xfrm>
          <a:prstGeom prst="line">
            <a:avLst/>
          </a:prstGeom>
          <a:ln w="12700">
            <a:solidFill>
              <a:srgbClr val="B1C1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C868A8CD-3BA5-845F-2948-B9125448DA88}"/>
              </a:ext>
            </a:extLst>
          </p:cNvPr>
          <p:cNvSpPr txBox="1"/>
          <p:nvPr/>
        </p:nvSpPr>
        <p:spPr>
          <a:xfrm>
            <a:off x="2123328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ID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1" name="Прямая соединительная линия 100">
            <a:extLst>
              <a:ext uri="{FF2B5EF4-FFF2-40B4-BE49-F238E27FC236}">
                <a16:creationId xmlns:a16="http://schemas.microsoft.com/office/drawing/2014/main" id="{65A9FFCD-B422-6BAC-3756-D7F21C5FD4A9}"/>
              </a:ext>
            </a:extLst>
          </p:cNvPr>
          <p:cNvCxnSpPr>
            <a:cxnSpLocks/>
          </p:cNvCxnSpPr>
          <p:nvPr/>
        </p:nvCxnSpPr>
        <p:spPr>
          <a:xfrm>
            <a:off x="2565623" y="6000498"/>
            <a:ext cx="270662" cy="0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8BFA7629-1D6D-6368-F7B0-8E071839277B}"/>
              </a:ext>
            </a:extLst>
          </p:cNvPr>
          <p:cNvSpPr txBox="1"/>
          <p:nvPr/>
        </p:nvSpPr>
        <p:spPr>
          <a:xfrm>
            <a:off x="2952597" y="5938942"/>
            <a:ext cx="78249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  <a:endParaRPr lang="ru-ID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859BFF25-7647-679E-CF0A-EDBC0E40A471}"/>
              </a:ext>
            </a:extLst>
          </p:cNvPr>
          <p:cNvGrpSpPr/>
          <p:nvPr/>
        </p:nvGrpSpPr>
        <p:grpSpPr>
          <a:xfrm>
            <a:off x="3363113" y="2524382"/>
            <a:ext cx="2740663" cy="2610156"/>
            <a:chOff x="2364760" y="2381870"/>
            <a:chExt cx="2740663" cy="2610156"/>
          </a:xfrm>
        </p:grpSpPr>
        <p:sp>
          <p:nvSpPr>
            <p:cNvPr id="113" name="Правильный пятиугольник 112">
              <a:extLst>
                <a:ext uri="{FF2B5EF4-FFF2-40B4-BE49-F238E27FC236}">
                  <a16:creationId xmlns:a16="http://schemas.microsoft.com/office/drawing/2014/main" id="{2E6B3244-8CEB-6239-7F38-F265B373BF99}"/>
                </a:ext>
              </a:extLst>
            </p:cNvPr>
            <p:cNvSpPr/>
            <p:nvPr/>
          </p:nvSpPr>
          <p:spPr>
            <a:xfrm>
              <a:off x="2364760" y="2381870"/>
              <a:ext cx="2740663" cy="2610155"/>
            </a:xfrm>
            <a:prstGeom prst="pentagon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ID"/>
            </a:p>
          </p:txBody>
        </p:sp>
        <p:sp>
          <p:nvSpPr>
            <p:cNvPr id="114" name="Правильный пятиугольник 113">
              <a:extLst>
                <a:ext uri="{FF2B5EF4-FFF2-40B4-BE49-F238E27FC236}">
                  <a16:creationId xmlns:a16="http://schemas.microsoft.com/office/drawing/2014/main" id="{4495E117-48D2-15E2-0BCE-6E44870B1947}"/>
                </a:ext>
              </a:extLst>
            </p:cNvPr>
            <p:cNvSpPr/>
            <p:nvPr/>
          </p:nvSpPr>
          <p:spPr>
            <a:xfrm>
              <a:off x="2730643" y="2730330"/>
              <a:ext cx="2008897" cy="1913235"/>
            </a:xfrm>
            <a:prstGeom prst="pent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ID" dirty="0"/>
            </a:p>
          </p:txBody>
        </p:sp>
        <p:cxnSp>
          <p:nvCxnSpPr>
            <p:cNvPr id="116" name="Прямая соединительная линия 115">
              <a:extLst>
                <a:ext uri="{FF2B5EF4-FFF2-40B4-BE49-F238E27FC236}">
                  <a16:creationId xmlns:a16="http://schemas.microsoft.com/office/drawing/2014/main" id="{1C6AE833-741A-D6C2-6D6F-7C8212816507}"/>
                </a:ext>
              </a:extLst>
            </p:cNvPr>
            <p:cNvCxnSpPr>
              <a:cxnSpLocks/>
            </p:cNvCxnSpPr>
            <p:nvPr/>
          </p:nvCxnSpPr>
          <p:spPr>
            <a:xfrm>
              <a:off x="3738408" y="2381871"/>
              <a:ext cx="0" cy="2610155"/>
            </a:xfrm>
            <a:prstGeom prst="line">
              <a:avLst/>
            </a:prstGeom>
            <a:ln>
              <a:solidFill>
                <a:srgbClr val="F1F1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8" name="Группа 157">
              <a:extLst>
                <a:ext uri="{FF2B5EF4-FFF2-40B4-BE49-F238E27FC236}">
                  <a16:creationId xmlns:a16="http://schemas.microsoft.com/office/drawing/2014/main" id="{7B27636C-D5DC-E85C-EE19-185390D0DD09}"/>
                </a:ext>
              </a:extLst>
            </p:cNvPr>
            <p:cNvGrpSpPr/>
            <p:nvPr/>
          </p:nvGrpSpPr>
          <p:grpSpPr>
            <a:xfrm>
              <a:off x="2655096" y="3084325"/>
              <a:ext cx="2159991" cy="1205244"/>
              <a:chOff x="2654916" y="3117426"/>
              <a:chExt cx="2159991" cy="1205244"/>
            </a:xfrm>
          </p:grpSpPr>
          <p:grpSp>
            <p:nvGrpSpPr>
              <p:cNvPr id="121" name="Группа 120">
                <a:extLst>
                  <a:ext uri="{FF2B5EF4-FFF2-40B4-BE49-F238E27FC236}">
                    <a16:creationId xmlns:a16="http://schemas.microsoft.com/office/drawing/2014/main" id="{C0E3F89F-5015-76B7-83AB-B2981EC78399}"/>
                  </a:ext>
                </a:extLst>
              </p:cNvPr>
              <p:cNvGrpSpPr/>
              <p:nvPr/>
            </p:nvGrpSpPr>
            <p:grpSpPr>
              <a:xfrm>
                <a:off x="2654916" y="3117426"/>
                <a:ext cx="2159991" cy="1205244"/>
                <a:chOff x="2491740" y="3198701"/>
                <a:chExt cx="2486289" cy="1387314"/>
              </a:xfrm>
            </p:grpSpPr>
            <p:cxnSp>
              <p:nvCxnSpPr>
                <p:cNvPr id="117" name="Прямая соединительная линия 116">
                  <a:extLst>
                    <a:ext uri="{FF2B5EF4-FFF2-40B4-BE49-F238E27FC236}">
                      <a16:creationId xmlns:a16="http://schemas.microsoft.com/office/drawing/2014/main" id="{8B915712-0841-7078-5D11-970E6AA701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9174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Прямая соединительная линия 119">
                  <a:extLst>
                    <a:ext uri="{FF2B5EF4-FFF2-40B4-BE49-F238E27FC236}">
                      <a16:creationId xmlns:a16="http://schemas.microsoft.com/office/drawing/2014/main" id="{1708A3A5-006B-B5E0-C489-EABF0F1377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7513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2" name="Овал 121">
                <a:extLst>
                  <a:ext uri="{FF2B5EF4-FFF2-40B4-BE49-F238E27FC236}">
                    <a16:creationId xmlns:a16="http://schemas.microsoft.com/office/drawing/2014/main" id="{5A0E3986-D229-D6EC-5021-52A0442A8505}"/>
                  </a:ext>
                </a:extLst>
              </p:cNvPr>
              <p:cNvSpPr/>
              <p:nvPr/>
            </p:nvSpPr>
            <p:spPr>
              <a:xfrm>
                <a:off x="3708583" y="3664426"/>
                <a:ext cx="62551" cy="62551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ID"/>
              </a:p>
            </p:txBody>
          </p:sp>
        </p:grp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4DDD486F-FFDC-3AC3-0983-1563F64C780C}"/>
              </a:ext>
            </a:extLst>
          </p:cNvPr>
          <p:cNvSpPr txBox="1"/>
          <p:nvPr/>
        </p:nvSpPr>
        <p:spPr>
          <a:xfrm>
            <a:off x="4194957" y="1708288"/>
            <a:ext cx="11203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инвестиций </a:t>
            </a:r>
          </a:p>
          <a:p>
            <a:pPr algn="ctr"/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основной капитал 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Скругленный прямоугольник 124">
            <a:extLst>
              <a:ext uri="{FF2B5EF4-FFF2-40B4-BE49-F238E27FC236}">
                <a16:creationId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4194957" y="2167684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3,55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:a16="http://schemas.microsoft.com/office/drawing/2014/main" id="{1F8EAFBB-518D-C75C-F633-1B12885366D0}"/>
              </a:ext>
            </a:extLst>
          </p:cNvPr>
          <p:cNvSpPr/>
          <p:nvPr/>
        </p:nvSpPr>
        <p:spPr>
          <a:xfrm>
            <a:off x="5154219" y="2180739"/>
            <a:ext cx="322113" cy="18070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34,141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Скругленный прямоугольник 126">
            <a:extLst>
              <a:ext uri="{FF2B5EF4-FFF2-40B4-BE49-F238E27FC236}">
                <a16:creationId xmlns:a16="http://schemas.microsoft.com/office/drawing/2014/main" id="{0B4880A1-91DC-D0F0-A77C-E94DED46A2DE}"/>
              </a:ext>
            </a:extLst>
          </p:cNvPr>
          <p:cNvSpPr/>
          <p:nvPr/>
        </p:nvSpPr>
        <p:spPr>
          <a:xfrm>
            <a:off x="4682313" y="2168105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17,143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51F7AF6-8F8A-5B37-A1C2-3650196617FB}"/>
              </a:ext>
            </a:extLst>
          </p:cNvPr>
          <p:cNvSpPr txBox="1"/>
          <p:nvPr/>
        </p:nvSpPr>
        <p:spPr>
          <a:xfrm>
            <a:off x="6590188" y="3522408"/>
            <a:ext cx="112031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отгрузка </a:t>
            </a:r>
            <a:r>
              <a:rPr lang="ru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товаров собственного производства</a:t>
            </a:r>
            <a:endParaRPr lang="ru-RU" sz="8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Скругленный прямоугольник 132">
            <a:extLst>
              <a:ext uri="{FF2B5EF4-FFF2-40B4-BE49-F238E27FC236}">
                <a16:creationId xmlns:a16="http://schemas.microsoft.com/office/drawing/2014/main" id="{BD49888C-EE87-0AA1-DB51-FCB7AE18C6FB}"/>
              </a:ext>
            </a:extLst>
          </p:cNvPr>
          <p:cNvSpPr/>
          <p:nvPr/>
        </p:nvSpPr>
        <p:spPr>
          <a:xfrm>
            <a:off x="6605887" y="4045366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4,8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Скругленный прямоугольник 133">
            <a:extLst>
              <a:ext uri="{FF2B5EF4-FFF2-40B4-BE49-F238E27FC236}">
                <a16:creationId xmlns:a16="http://schemas.microsoft.com/office/drawing/2014/main" id="{E891C477-CE41-440F-B223-9BD475BA4F74}"/>
              </a:ext>
            </a:extLst>
          </p:cNvPr>
          <p:cNvSpPr/>
          <p:nvPr/>
        </p:nvSpPr>
        <p:spPr>
          <a:xfrm>
            <a:off x="7458394" y="4039612"/>
            <a:ext cx="352021" cy="194875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16,6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id="{BA41BC5E-92C9-7CBA-1F88-F41F35900D8E}"/>
              </a:ext>
            </a:extLst>
          </p:cNvPr>
          <p:cNvSpPr/>
          <p:nvPr/>
        </p:nvSpPr>
        <p:spPr>
          <a:xfrm>
            <a:off x="7015882" y="4045367"/>
            <a:ext cx="372030" cy="179999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5,8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2EFB3336-310E-8D41-40DB-BCF7E0A8AF90}"/>
              </a:ext>
            </a:extLst>
          </p:cNvPr>
          <p:cNvSpPr txBox="1"/>
          <p:nvPr/>
        </p:nvSpPr>
        <p:spPr>
          <a:xfrm>
            <a:off x="4092395" y="5301945"/>
            <a:ext cx="15629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 начисленной заработной платы  работникам организаций</a:t>
            </a:r>
            <a:endParaRPr lang="ru-RU" sz="8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Скругленный прямоугольник 136">
            <a:extLst>
              <a:ext uri="{FF2B5EF4-FFF2-40B4-BE49-F238E27FC236}">
                <a16:creationId xmlns:a16="http://schemas.microsoft.com/office/drawing/2014/main" id="{A3F711DB-496E-5AE9-8DA3-52FB6C8C4FC4}"/>
              </a:ext>
            </a:extLst>
          </p:cNvPr>
          <p:cNvSpPr/>
          <p:nvPr/>
        </p:nvSpPr>
        <p:spPr>
          <a:xfrm>
            <a:off x="4243556" y="5864601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2,6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Скругленный прямоугольник 137">
            <a:extLst>
              <a:ext uri="{FF2B5EF4-FFF2-40B4-BE49-F238E27FC236}">
                <a16:creationId xmlns:a16="http://schemas.microsoft.com/office/drawing/2014/main" id="{8F9B137A-9F0C-3053-26F4-F1A1A4D82D6D}"/>
              </a:ext>
            </a:extLst>
          </p:cNvPr>
          <p:cNvSpPr/>
          <p:nvPr/>
        </p:nvSpPr>
        <p:spPr>
          <a:xfrm>
            <a:off x="5323200" y="5864601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5,1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:a16="http://schemas.microsoft.com/office/drawing/2014/main" id="{5638DA25-0A83-5C61-BB97-CE89B7FE3C55}"/>
              </a:ext>
            </a:extLst>
          </p:cNvPr>
          <p:cNvSpPr/>
          <p:nvPr/>
        </p:nvSpPr>
        <p:spPr>
          <a:xfrm>
            <a:off x="4757614" y="5864601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3,0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9B8B9FEF-8A61-E7B5-E26D-6064E35C71F8}"/>
              </a:ext>
            </a:extLst>
          </p:cNvPr>
          <p:cNvSpPr txBox="1"/>
          <p:nvPr/>
        </p:nvSpPr>
        <p:spPr>
          <a:xfrm>
            <a:off x="1527449" y="3583964"/>
            <a:ext cx="9882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8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борот розничной торговли</a:t>
            </a:r>
            <a:endParaRPr lang="ru-RU" sz="8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:a16="http://schemas.microsoft.com/office/drawing/2014/main" id="{5BF57916-37D0-2A89-BEDE-6529985937EC}"/>
              </a:ext>
            </a:extLst>
          </p:cNvPr>
          <p:cNvSpPr/>
          <p:nvPr/>
        </p:nvSpPr>
        <p:spPr>
          <a:xfrm>
            <a:off x="1489494" y="4019881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3,0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Скругленный прямоугольник 141">
            <a:extLst>
              <a:ext uri="{FF2B5EF4-FFF2-40B4-BE49-F238E27FC236}">
                <a16:creationId xmlns:a16="http://schemas.microsoft.com/office/drawing/2014/main" id="{804C102D-E058-03DA-846F-7B2632D8057C}"/>
              </a:ext>
            </a:extLst>
          </p:cNvPr>
          <p:cNvSpPr/>
          <p:nvPr/>
        </p:nvSpPr>
        <p:spPr>
          <a:xfrm>
            <a:off x="2336743" y="4033046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,7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Скругленный прямоугольник 142">
            <a:extLst>
              <a:ext uri="{FF2B5EF4-FFF2-40B4-BE49-F238E27FC236}">
                <a16:creationId xmlns:a16="http://schemas.microsoft.com/office/drawing/2014/main" id="{AF6DE8AE-5C46-A9ED-FE44-79540CCD291B}"/>
              </a:ext>
            </a:extLst>
          </p:cNvPr>
          <p:cNvSpPr/>
          <p:nvPr/>
        </p:nvSpPr>
        <p:spPr>
          <a:xfrm>
            <a:off x="1894214" y="4028681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3,8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Шестиугольник 160">
            <a:extLst>
              <a:ext uri="{FF2B5EF4-FFF2-40B4-BE49-F238E27FC236}">
                <a16:creationId xmlns:a16="http://schemas.microsoft.com/office/drawing/2014/main" id="{80C5CFFC-7012-7F1B-F30E-BDA9A7D11940}"/>
              </a:ext>
            </a:extLst>
          </p:cNvPr>
          <p:cNvSpPr/>
          <p:nvPr/>
        </p:nvSpPr>
        <p:spPr>
          <a:xfrm rot="1800000">
            <a:off x="3877646" y="3509167"/>
            <a:ext cx="1376047" cy="1432398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6047" h="1432398">
                <a:moveTo>
                  <a:pt x="0" y="575866"/>
                </a:moveTo>
                <a:lnTo>
                  <a:pt x="429759" y="7332"/>
                </a:lnTo>
                <a:lnTo>
                  <a:pt x="1069064" y="0"/>
                </a:lnTo>
                <a:lnTo>
                  <a:pt x="1376047" y="560321"/>
                </a:lnTo>
                <a:lnTo>
                  <a:pt x="1077524" y="1126130"/>
                </a:lnTo>
                <a:lnTo>
                  <a:pt x="265501" y="1432398"/>
                </a:lnTo>
                <a:lnTo>
                  <a:pt x="0" y="575866"/>
                </a:lnTo>
                <a:close/>
              </a:path>
            </a:pathLst>
          </a:custGeom>
          <a:noFill/>
          <a:ln>
            <a:solidFill>
              <a:srgbClr val="A6A6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F619E7A8-AF23-B5E5-7150-0B8CA1052B14}"/>
              </a:ext>
            </a:extLst>
          </p:cNvPr>
          <p:cNvSpPr txBox="1"/>
          <p:nvPr/>
        </p:nvSpPr>
        <p:spPr>
          <a:xfrm>
            <a:off x="627016" y="6354106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среднем на </a:t>
            </a:r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муниципалитет Нижегородской области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Шестиугольник 160">
            <a:extLst>
              <a:ext uri="{FF2B5EF4-FFF2-40B4-BE49-F238E27FC236}">
                <a16:creationId xmlns:a16="http://schemas.microsoft.com/office/drawing/2014/main" id="{BFE3E32D-4E32-EF8D-83DB-B70C7B2C852E}"/>
              </a:ext>
            </a:extLst>
          </p:cNvPr>
          <p:cNvSpPr/>
          <p:nvPr/>
        </p:nvSpPr>
        <p:spPr>
          <a:xfrm rot="1800000">
            <a:off x="3652907" y="3166911"/>
            <a:ext cx="1825527" cy="1348087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5527" h="1348087">
                <a:moveTo>
                  <a:pt x="0" y="656284"/>
                </a:moveTo>
                <a:lnTo>
                  <a:pt x="749692" y="9285"/>
                </a:lnTo>
                <a:lnTo>
                  <a:pt x="1507400" y="0"/>
                </a:lnTo>
                <a:lnTo>
                  <a:pt x="1825527" y="660136"/>
                </a:lnTo>
                <a:lnTo>
                  <a:pt x="1500204" y="1294544"/>
                </a:lnTo>
                <a:lnTo>
                  <a:pt x="734847" y="1348087"/>
                </a:lnTo>
                <a:lnTo>
                  <a:pt x="0" y="656284"/>
                </a:lnTo>
                <a:close/>
              </a:path>
            </a:pathLst>
          </a:custGeom>
          <a:noFill/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64" name="Шестиугольник 160">
            <a:extLst>
              <a:ext uri="{FF2B5EF4-FFF2-40B4-BE49-F238E27FC236}">
                <a16:creationId xmlns:a16="http://schemas.microsoft.com/office/drawing/2014/main" id="{3AA1733C-B95A-633A-E4C1-06FA94F51A7E}"/>
              </a:ext>
            </a:extLst>
          </p:cNvPr>
          <p:cNvSpPr/>
          <p:nvPr/>
        </p:nvSpPr>
        <p:spPr>
          <a:xfrm rot="1800000">
            <a:off x="3760066" y="3057301"/>
            <a:ext cx="1822652" cy="1773344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507400 w 1825527"/>
              <a:gd name="connsiteY2" fmla="*/ 341453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689309 w 1825527"/>
              <a:gd name="connsiteY2" fmla="*/ 23926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903316"/>
              <a:gd name="connsiteY0" fmla="*/ 997737 h 1689540"/>
              <a:gd name="connsiteX1" fmla="*/ 540553 w 1903316"/>
              <a:gd name="connsiteY1" fmla="*/ 0 h 1689540"/>
              <a:gd name="connsiteX2" fmla="*/ 1689309 w 1903316"/>
              <a:gd name="connsiteY2" fmla="*/ 23926 h 1689540"/>
              <a:gd name="connsiteX3" fmla="*/ 1903316 w 1903316"/>
              <a:gd name="connsiteY3" fmla="*/ 1009802 h 1689540"/>
              <a:gd name="connsiteX4" fmla="*/ 1500204 w 1903316"/>
              <a:gd name="connsiteY4" fmla="*/ 1635997 h 1689540"/>
              <a:gd name="connsiteX5" fmla="*/ 734847 w 1903316"/>
              <a:gd name="connsiteY5" fmla="*/ 1689540 h 1689540"/>
              <a:gd name="connsiteX6" fmla="*/ 0 w 1903316"/>
              <a:gd name="connsiteY6" fmla="*/ 997737 h 1689540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734847 w 1903316"/>
              <a:gd name="connsiteY5" fmla="*/ 1689540 h 1773344"/>
              <a:gd name="connsiteX6" fmla="*/ 0 w 1903316"/>
              <a:gd name="connsiteY6" fmla="*/ 997737 h 1773344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690229 w 1903316"/>
              <a:gd name="connsiteY5" fmla="*/ 1761784 h 1773344"/>
              <a:gd name="connsiteX6" fmla="*/ 0 w 1903316"/>
              <a:gd name="connsiteY6" fmla="*/ 997737 h 1773344"/>
              <a:gd name="connsiteX0" fmla="*/ 0 w 1822652"/>
              <a:gd name="connsiteY0" fmla="*/ 1010930 h 1773344"/>
              <a:gd name="connsiteX1" fmla="*/ 459889 w 1822652"/>
              <a:gd name="connsiteY1" fmla="*/ 0 h 1773344"/>
              <a:gd name="connsiteX2" fmla="*/ 1608645 w 1822652"/>
              <a:gd name="connsiteY2" fmla="*/ 23926 h 1773344"/>
              <a:gd name="connsiteX3" fmla="*/ 1822652 w 1822652"/>
              <a:gd name="connsiteY3" fmla="*/ 1009802 h 1773344"/>
              <a:gd name="connsiteX4" fmla="*/ 1492197 w 1822652"/>
              <a:gd name="connsiteY4" fmla="*/ 1773344 h 1773344"/>
              <a:gd name="connsiteX5" fmla="*/ 609565 w 1822652"/>
              <a:gd name="connsiteY5" fmla="*/ 1761784 h 1773344"/>
              <a:gd name="connsiteX6" fmla="*/ 0 w 1822652"/>
              <a:gd name="connsiteY6" fmla="*/ 1010930 h 177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2652" h="1773344">
                <a:moveTo>
                  <a:pt x="0" y="1010930"/>
                </a:moveTo>
                <a:lnTo>
                  <a:pt x="459889" y="0"/>
                </a:lnTo>
                <a:lnTo>
                  <a:pt x="1608645" y="23926"/>
                </a:lnTo>
                <a:lnTo>
                  <a:pt x="1822652" y="1009802"/>
                </a:lnTo>
                <a:lnTo>
                  <a:pt x="1492197" y="1773344"/>
                </a:lnTo>
                <a:lnTo>
                  <a:pt x="609565" y="1761784"/>
                </a:lnTo>
                <a:lnTo>
                  <a:pt x="0" y="1010930"/>
                </a:lnTo>
                <a:close/>
              </a:path>
            </a:pathLst>
          </a:cu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7AAA25-7C88-1AD0-0C1B-918F884DB7A1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27BD99-917B-7737-9E7F-7A8F57A2CA4C}"/>
              </a:ext>
            </a:extLst>
          </p:cNvPr>
          <p:cNvSpPr txBox="1"/>
          <p:nvPr/>
        </p:nvSpPr>
        <p:spPr>
          <a:xfrm>
            <a:off x="316523" y="550177"/>
            <a:ext cx="939018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</a:p>
          <a:p>
            <a:pPr algn="ctr"/>
            <a:r>
              <a:rPr lang="ru-ID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БРАЗОВАНИЯ «МАЙМИНСКИЙ РАЙОН»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16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2B56E9F4-E4FE-07B5-1673-7C188D637F75}"/>
              </a:ext>
            </a:extLst>
          </p:cNvPr>
          <p:cNvSpPr/>
          <p:nvPr/>
        </p:nvSpPr>
        <p:spPr>
          <a:xfrm>
            <a:off x="7605090" y="4045402"/>
            <a:ext cx="1839056" cy="2051148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E843EC5-B93D-014D-3D45-983FBD45BCAE}"/>
              </a:ext>
            </a:extLst>
          </p:cNvPr>
          <p:cNvSpPr txBox="1"/>
          <p:nvPr/>
        </p:nvSpPr>
        <p:spPr>
          <a:xfrm>
            <a:off x="7826548" y="4848841"/>
            <a:ext cx="133957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безработные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граждане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id="{4EAC095F-9D74-7D49-4901-E85F2AE217CA}"/>
              </a:ext>
            </a:extLst>
          </p:cNvPr>
          <p:cNvSpPr/>
          <p:nvPr/>
        </p:nvSpPr>
        <p:spPr>
          <a:xfrm>
            <a:off x="7823311" y="5538048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122 </a:t>
            </a:r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id="{4C7367CC-2C8F-E4DC-E8B8-3D16B5436723}"/>
              </a:ext>
            </a:extLst>
          </p:cNvPr>
          <p:cNvSpPr/>
          <p:nvPr/>
        </p:nvSpPr>
        <p:spPr>
          <a:xfrm>
            <a:off x="5296223" y="1847742"/>
            <a:ext cx="4491371" cy="1397794"/>
          </a:xfrm>
          <a:prstGeom prst="roundRect">
            <a:avLst>
              <a:gd name="adj" fmla="val 1231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9CA13AC4-7435-DEEE-4605-E265104DD5A0}"/>
              </a:ext>
            </a:extLst>
          </p:cNvPr>
          <p:cNvSpPr/>
          <p:nvPr/>
        </p:nvSpPr>
        <p:spPr>
          <a:xfrm>
            <a:off x="5296225" y="1400274"/>
            <a:ext cx="4491371" cy="829218"/>
          </a:xfrm>
          <a:prstGeom prst="roundRect">
            <a:avLst>
              <a:gd name="adj" fmla="val 3062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3A2C6274-4B9B-F40B-8680-725F6BB96DFB}"/>
              </a:ext>
            </a:extLst>
          </p:cNvPr>
          <p:cNvSpPr/>
          <p:nvPr/>
        </p:nvSpPr>
        <p:spPr>
          <a:xfrm>
            <a:off x="5551032" y="4030570"/>
            <a:ext cx="1816481" cy="2111988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45117FCB-FB0D-ACDC-38CA-B0524F5A8C72}"/>
              </a:ext>
            </a:extLst>
          </p:cNvPr>
          <p:cNvSpPr/>
          <p:nvPr/>
        </p:nvSpPr>
        <p:spPr>
          <a:xfrm>
            <a:off x="627015" y="1400274"/>
            <a:ext cx="4497839" cy="2376000"/>
          </a:xfrm>
          <a:prstGeom prst="roundRect">
            <a:avLst>
              <a:gd name="adj" fmla="val 10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875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6C8BFA-FA03-9B4C-0957-FEDBCCA21685}"/>
              </a:ext>
            </a:extLst>
          </p:cNvPr>
          <p:cNvSpPr txBox="1"/>
          <p:nvPr/>
        </p:nvSpPr>
        <p:spPr>
          <a:xfrm>
            <a:off x="627016" y="1678464"/>
            <a:ext cx="446988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СРЕДНЕСПИСОЧНАЯ ЧИСЛЕННОСТЬ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РАБОТНИКОВ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88543F39-1862-225F-676D-5EA9ED5042F5}"/>
              </a:ext>
            </a:extLst>
          </p:cNvPr>
          <p:cNvSpPr/>
          <p:nvPr/>
        </p:nvSpPr>
        <p:spPr>
          <a:xfrm>
            <a:off x="627015" y="3931822"/>
            <a:ext cx="4497839" cy="2376000"/>
          </a:xfrm>
          <a:prstGeom prst="roundRect">
            <a:avLst>
              <a:gd name="adj" fmla="val 1220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C9CC9D82-BE37-F183-FE0F-F5EC16E99A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7405200"/>
              </p:ext>
            </p:extLst>
          </p:nvPr>
        </p:nvGraphicFramePr>
        <p:xfrm>
          <a:off x="665697" y="1882311"/>
          <a:ext cx="3211807" cy="1793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97D06431-2278-115D-A93F-C4A505FF50CB}"/>
              </a:ext>
            </a:extLst>
          </p:cNvPr>
          <p:cNvSpPr txBox="1"/>
          <p:nvPr/>
        </p:nvSpPr>
        <p:spPr>
          <a:xfrm>
            <a:off x="627016" y="4210011"/>
            <a:ext cx="446988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РАБОТНИКОВ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ОТРАСЛЯМ В 2022 ГОДУ</a:t>
            </a:r>
          </a:p>
        </p:txBody>
      </p:sp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id="{28A48725-C2BB-5FD4-9E15-191D578545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4283152"/>
              </p:ext>
            </p:extLst>
          </p:nvPr>
        </p:nvGraphicFramePr>
        <p:xfrm>
          <a:off x="1079580" y="4514456"/>
          <a:ext cx="3370421" cy="1665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B5022CB5-E7E2-AA50-A10D-C4C65B8B942C}"/>
              </a:ext>
            </a:extLst>
          </p:cNvPr>
          <p:cNvSpPr txBox="1"/>
          <p:nvPr/>
        </p:nvSpPr>
        <p:spPr>
          <a:xfrm>
            <a:off x="4241277" y="1938690"/>
            <a:ext cx="75936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 роста</a:t>
            </a:r>
            <a:r>
              <a:rPr lang="en-US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*%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9172FE0D-553A-FE0F-3A47-C64F9D09AA29}"/>
              </a:ext>
            </a:extLst>
          </p:cNvPr>
          <p:cNvCxnSpPr>
            <a:cxnSpLocks/>
          </p:cNvCxnSpPr>
          <p:nvPr/>
        </p:nvCxnSpPr>
        <p:spPr>
          <a:xfrm>
            <a:off x="4136117" y="2034900"/>
            <a:ext cx="0" cy="1498009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EFDBC0B8-5E11-F341-0ED5-65974A167108}"/>
              </a:ext>
            </a:extLst>
          </p:cNvPr>
          <p:cNvSpPr/>
          <p:nvPr/>
        </p:nvSpPr>
        <p:spPr>
          <a:xfrm>
            <a:off x="4250939" y="2201960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99,0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BC90595E-27D2-4878-4C3C-D23C5E914F17}"/>
              </a:ext>
            </a:extLst>
          </p:cNvPr>
          <p:cNvSpPr/>
          <p:nvPr/>
        </p:nvSpPr>
        <p:spPr>
          <a:xfrm>
            <a:off x="4241277" y="2682725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103,5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F366D0DC-2F2F-1395-6E58-4CEE70D8CCE3}"/>
              </a:ext>
            </a:extLst>
          </p:cNvPr>
          <p:cNvSpPr/>
          <p:nvPr/>
        </p:nvSpPr>
        <p:spPr>
          <a:xfrm>
            <a:off x="4250939" y="3193436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212,4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5" name="Таблица 44">
            <a:extLst>
              <a:ext uri="{FF2B5EF4-FFF2-40B4-BE49-F238E27FC236}">
                <a16:creationId xmlns:a16="http://schemas.microsoft.com/office/drawing/2014/main" id="{01D18615-3BD4-9047-32C3-3CA2012B6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565992"/>
              </p:ext>
            </p:extLst>
          </p:nvPr>
        </p:nvGraphicFramePr>
        <p:xfrm>
          <a:off x="5289759" y="1400273"/>
          <a:ext cx="4497840" cy="22796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433">
                  <a:extLst>
                    <a:ext uri="{9D8B030D-6E8A-4147-A177-3AD203B41FA5}">
                      <a16:colId xmlns:a16="http://schemas.microsoft.com/office/drawing/2014/main" val="3318199641"/>
                    </a:ext>
                  </a:extLst>
                </a:gridCol>
                <a:gridCol w="498487">
                  <a:extLst>
                    <a:ext uri="{9D8B030D-6E8A-4147-A177-3AD203B41FA5}">
                      <a16:colId xmlns:a16="http://schemas.microsoft.com/office/drawing/2014/main" val="1343176932"/>
                    </a:ext>
                  </a:extLst>
                </a:gridCol>
                <a:gridCol w="1124460">
                  <a:extLst>
                    <a:ext uri="{9D8B030D-6E8A-4147-A177-3AD203B41FA5}">
                      <a16:colId xmlns:a16="http://schemas.microsoft.com/office/drawing/2014/main" val="2111604541"/>
                    </a:ext>
                  </a:extLst>
                </a:gridCol>
                <a:gridCol w="1124460">
                  <a:extLst>
                    <a:ext uri="{9D8B030D-6E8A-4147-A177-3AD203B41FA5}">
                      <a16:colId xmlns:a16="http://schemas.microsoft.com/office/drawing/2014/main" val="2298273598"/>
                    </a:ext>
                  </a:extLst>
                </a:gridCol>
              </a:tblGrid>
              <a:tr h="379941"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900" b="1" i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ID" sz="900" b="1" i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ID" sz="9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lang="ru-RU" sz="900" b="1" i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r>
                        <a:rPr lang="ru-ID" sz="900" b="1" i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ID" sz="9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852991"/>
                  </a:ext>
                </a:extLst>
              </a:tr>
              <a:tr h="423353">
                <a:tc rowSpan="2">
                  <a:txBody>
                    <a:bodyPr/>
                    <a:lstStyle/>
                    <a:p>
                      <a:r>
                        <a:rPr lang="ru-RU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заработная плата </a:t>
                      </a:r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работников коммерческих и некоммерческих организаций Майминского</a:t>
                      </a:r>
                      <a:r>
                        <a:rPr lang="ru-RU" sz="900" b="1" i="0" baseline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района</a:t>
                      </a:r>
                      <a:endParaRPr lang="ru-ID" sz="900" b="1" i="0" dirty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</a:t>
                      </a:r>
                      <a:r>
                        <a:rPr lang="ru-ID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</a:t>
                      </a:r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46,9</a:t>
                      </a:r>
                      <a:endParaRPr lang="ru-ID" sz="900" b="1" i="0" dirty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63,9</a:t>
                      </a:r>
                      <a:endParaRPr lang="ru-ID" sz="900" b="1" i="0" dirty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506270"/>
                  </a:ext>
                </a:extLst>
              </a:tr>
              <a:tr h="526499">
                <a:tc v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ru-ID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ru-ID" sz="900" b="1" i="0" dirty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36,2</a:t>
                      </a:r>
                      <a:r>
                        <a:rPr lang="en-US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ru-ID" sz="900" b="1" i="0" dirty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235586"/>
                  </a:ext>
                </a:extLst>
              </a:tr>
              <a:tr h="9498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ru-ID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заработная плата </a:t>
                      </a:r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работников коммерческих и некоммерческих организаций</a:t>
                      </a:r>
                      <a:r>
                        <a:rPr lang="ru-ID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</a:t>
                      </a:r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Республике</a:t>
                      </a:r>
                      <a:r>
                        <a:rPr lang="ru-RU" sz="900" b="1" i="0" baseline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Алтай</a:t>
                      </a:r>
                      <a:endParaRPr lang="ru-ID" sz="900" b="0" i="0" dirty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</a:t>
                      </a:r>
                      <a:r>
                        <a:rPr lang="ru-ID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</a:t>
                      </a:r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46,0</a:t>
                      </a:r>
                      <a:endParaRPr lang="ru-ID" sz="900" b="1" i="0" dirty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54,4</a:t>
                      </a:r>
                      <a:endParaRPr lang="ru-ID" sz="900" b="1" i="0" dirty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79490"/>
                  </a:ext>
                </a:extLst>
              </a:tr>
            </a:tbl>
          </a:graphicData>
        </a:graphic>
      </p:graphicFrame>
      <p:sp>
        <p:nvSpPr>
          <p:cNvPr id="60" name="TextBox 59">
            <a:extLst>
              <a:ext uri="{FF2B5EF4-FFF2-40B4-BE49-F238E27FC236}">
                <a16:creationId xmlns:a16="http://schemas.microsoft.com/office/drawing/2014/main" id="{7326AD10-2947-EFC3-9FD0-462C38686134}"/>
              </a:ext>
            </a:extLst>
          </p:cNvPr>
          <p:cNvSpPr txBox="1"/>
          <p:nvPr/>
        </p:nvSpPr>
        <p:spPr>
          <a:xfrm>
            <a:off x="627015" y="3804062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году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02ED880-7F9C-7522-6A34-8939D1C06451}"/>
              </a:ext>
            </a:extLst>
          </p:cNvPr>
          <p:cNvSpPr txBox="1"/>
          <p:nvPr/>
        </p:nvSpPr>
        <p:spPr>
          <a:xfrm>
            <a:off x="5316390" y="3804062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 роста указан в процентах к предыдущему году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23ED422-DF9E-9D1D-A2F9-831F081A251F}"/>
              </a:ext>
            </a:extLst>
          </p:cNvPr>
          <p:cNvSpPr txBox="1"/>
          <p:nvPr/>
        </p:nvSpPr>
        <p:spPr>
          <a:xfrm>
            <a:off x="5715822" y="4329790"/>
            <a:ext cx="100524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0,35%</a:t>
            </a:r>
            <a:endParaRPr lang="ru-ID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EBF4CEF-8376-EA30-4646-371E66EC9A7B}"/>
              </a:ext>
            </a:extLst>
          </p:cNvPr>
          <p:cNvSpPr txBox="1"/>
          <p:nvPr/>
        </p:nvSpPr>
        <p:spPr>
          <a:xfrm>
            <a:off x="5654926" y="4796733"/>
            <a:ext cx="137392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ровень регистрируемой безработицы 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:a16="http://schemas.microsoft.com/office/drawing/2014/main" id="{DE570A78-46A9-3F07-36FA-94EF1D510C3A}"/>
              </a:ext>
            </a:extLst>
          </p:cNvPr>
          <p:cNvSpPr/>
          <p:nvPr/>
        </p:nvSpPr>
        <p:spPr>
          <a:xfrm>
            <a:off x="5654926" y="5500988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0,6%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 descr="Отменить подписку со сплошной заливкой">
            <a:extLst>
              <a:ext uri="{FF2B5EF4-FFF2-40B4-BE49-F238E27FC236}">
                <a16:creationId xmlns:a16="http://schemas.microsoft.com/office/drawing/2014/main" id="{96BAE458-C0B9-5E94-E09C-84ADC48272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66417" y="4066128"/>
            <a:ext cx="360000" cy="360000"/>
          </a:xfrm>
          <a:prstGeom prst="rect">
            <a:avLst/>
          </a:prstGeom>
        </p:spPr>
      </p:pic>
      <p:pic>
        <p:nvPicPr>
          <p:cNvPr id="73" name="Рисунок 72" descr="Уменьшить со сплошной заливкой">
            <a:extLst>
              <a:ext uri="{FF2B5EF4-FFF2-40B4-BE49-F238E27FC236}">
                <a16:creationId xmlns:a16="http://schemas.microsoft.com/office/drawing/2014/main" id="{F7DE0371-C049-15C0-FB63-F322CF1A11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46417" y="4106407"/>
            <a:ext cx="360000" cy="36000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722792DB-D6F2-13EE-AD40-3281D52F5D03}"/>
              </a:ext>
            </a:extLst>
          </p:cNvPr>
          <p:cNvSpPr txBox="1"/>
          <p:nvPr/>
        </p:nvSpPr>
        <p:spPr>
          <a:xfrm>
            <a:off x="7825075" y="4345470"/>
            <a:ext cx="51804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</a:t>
            </a:r>
            <a:endParaRPr lang="ru-ID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265CD84-16A0-1463-24A7-04BB3B4AC8B8}"/>
              </a:ext>
            </a:extLst>
          </p:cNvPr>
          <p:cNvSpPr txBox="1"/>
          <p:nvPr/>
        </p:nvSpPr>
        <p:spPr>
          <a:xfrm>
            <a:off x="8352413" y="4496843"/>
            <a:ext cx="38364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59A5D2-BA6C-18B9-A53B-3BE1381C412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D2CD61-52B2-2F21-B305-8346B1FF7764}"/>
              </a:ext>
            </a:extLst>
          </p:cNvPr>
          <p:cNvSpPr txBox="1"/>
          <p:nvPr/>
        </p:nvSpPr>
        <p:spPr>
          <a:xfrm>
            <a:off x="7787414" y="5801267"/>
            <a:ext cx="183968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МО «Майминский район» 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01.01.2023</a:t>
            </a:r>
            <a:endParaRPr lang="ru-ID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23F441-3CBA-940B-B7FB-81A8DF61A225}"/>
              </a:ext>
            </a:extLst>
          </p:cNvPr>
          <p:cNvSpPr txBox="1"/>
          <p:nvPr/>
        </p:nvSpPr>
        <p:spPr>
          <a:xfrm>
            <a:off x="5650473" y="5765981"/>
            <a:ext cx="161759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МО «Майминский район» 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01.01.2023</a:t>
            </a:r>
            <a:endParaRPr lang="ru-ID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103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 descr="Посевы со сплошной заливкой">
            <a:extLst>
              <a:ext uri="{FF2B5EF4-FFF2-40B4-BE49-F238E27FC236}">
                <a16:creationId xmlns:a16="http://schemas.microsoft.com/office/drawing/2014/main" id="{9A813BFB-987D-79B3-9F3C-24EA109F9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5700" y="5328969"/>
            <a:ext cx="360000" cy="360000"/>
          </a:xfrm>
          <a:prstGeom prst="rect">
            <a:avLst/>
          </a:prstGeom>
        </p:spPr>
      </p:pic>
      <p:pic>
        <p:nvPicPr>
          <p:cNvPr id="127" name="Рисунок 126" descr="Золотые слитки со сплошной заливкой">
            <a:extLst>
              <a:ext uri="{FF2B5EF4-FFF2-40B4-BE49-F238E27FC236}">
                <a16:creationId xmlns:a16="http://schemas.microsoft.com/office/drawing/2014/main" id="{A7927950-A61A-0659-A375-9FF5BC9F8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79493" y="2773258"/>
            <a:ext cx="360000" cy="360000"/>
          </a:xfrm>
          <a:prstGeom prst="rect">
            <a:avLst/>
          </a:prstGeom>
        </p:spPr>
      </p:pic>
      <p:pic>
        <p:nvPicPr>
          <p:cNvPr id="131" name="Рисунок 130" descr="Холмы со сплошной заливкой">
            <a:extLst>
              <a:ext uri="{FF2B5EF4-FFF2-40B4-BE49-F238E27FC236}">
                <a16:creationId xmlns:a16="http://schemas.microsoft.com/office/drawing/2014/main" id="{50B1F77A-2D91-C5DF-2A6E-FCA200EB9E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30878" y="2748060"/>
            <a:ext cx="360000" cy="360000"/>
          </a:xfrm>
          <a:prstGeom prst="rect">
            <a:avLst/>
          </a:prstGeom>
        </p:spPr>
      </p:pic>
      <p:pic>
        <p:nvPicPr>
          <p:cNvPr id="101" name="Рисунок 100" descr="Сельское хозяйство со сплошной заливкой">
            <a:extLst>
              <a:ext uri="{FF2B5EF4-FFF2-40B4-BE49-F238E27FC236}">
                <a16:creationId xmlns:a16="http://schemas.microsoft.com/office/drawing/2014/main" id="{208E3681-9B4F-4B33-A212-E62D0B4EF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7591" y="5140640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27DC45EC-6B72-FC57-F6E6-430D336317AA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6C471008-A80D-1F1B-BC66-2067DA06313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КЛИМАТ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F7E90DD8-F625-774B-4916-57BEE3A50CB4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ПОЧВЫ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601F0F1B-D35B-D76C-54E6-EAC417466077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МЕСТОРОЖДЕНИЯ И ПРОЯВЛЕНИЯ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AE91EFE9-B67B-0E7F-6272-816E1137AE9A}"/>
              </a:ext>
            </a:extLst>
          </p:cNvPr>
          <p:cNvSpPr/>
          <p:nvPr/>
        </p:nvSpPr>
        <p:spPr>
          <a:xfrm>
            <a:off x="5286115" y="4824775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38997C38-2D25-2F3C-467D-A9A159CF5BA9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ЗЕМЛИ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C4A423-2228-521E-E06B-9B389FC0E335}"/>
              </a:ext>
            </a:extLst>
          </p:cNvPr>
          <p:cNvSpPr txBox="1"/>
          <p:nvPr/>
        </p:nvSpPr>
        <p:spPr>
          <a:xfrm>
            <a:off x="836421" y="2424918"/>
            <a:ext cx="34749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резко-континентальный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0282E4-2CCC-CE9A-16F7-CC2F77DF86AD}"/>
              </a:ext>
            </a:extLst>
          </p:cNvPr>
          <p:cNvSpPr txBox="1"/>
          <p:nvPr/>
        </p:nvSpPr>
        <p:spPr>
          <a:xfrm>
            <a:off x="1201369" y="2758783"/>
            <a:ext cx="21196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редняя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температура:</a:t>
            </a: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январе -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13℃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июле +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26℃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94ACB4A-9A05-F909-1488-4F131CC71B1A}"/>
              </a:ext>
            </a:extLst>
          </p:cNvPr>
          <p:cNvSpPr txBox="1"/>
          <p:nvPr/>
        </p:nvSpPr>
        <p:spPr>
          <a:xfrm>
            <a:off x="1181042" y="3214845"/>
            <a:ext cx="248290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Один из наиболее увлажненных районов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среднем выпадает 700-750 мм.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0" name="Рисунок 79" descr="Термометр со сплошной заливкой">
            <a:extLst>
              <a:ext uri="{FF2B5EF4-FFF2-40B4-BE49-F238E27FC236}">
                <a16:creationId xmlns:a16="http://schemas.microsoft.com/office/drawing/2014/main" id="{03905552-1267-3947-ED33-DA92CDF30F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70576" y="2748060"/>
            <a:ext cx="360000" cy="360000"/>
          </a:xfrm>
          <a:prstGeom prst="rect">
            <a:avLst/>
          </a:prstGeom>
        </p:spPr>
      </p:pic>
      <p:pic>
        <p:nvPicPr>
          <p:cNvPr id="84" name="Рисунок 83" descr="Дождь со сплошной заливкой">
            <a:extLst>
              <a:ext uri="{FF2B5EF4-FFF2-40B4-BE49-F238E27FC236}">
                <a16:creationId xmlns:a16="http://schemas.microsoft.com/office/drawing/2014/main" id="{870DB04A-3422-E267-D9B9-AF7EB3B494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70576" y="3218061"/>
            <a:ext cx="360000" cy="360000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9ED43C5D-0262-F43E-BACE-84B5F5D53598}"/>
              </a:ext>
            </a:extLst>
          </p:cNvPr>
          <p:cNvSpPr txBox="1"/>
          <p:nvPr/>
        </p:nvSpPr>
        <p:spPr>
          <a:xfrm>
            <a:off x="5949819" y="2751446"/>
            <a:ext cx="151767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Керамзитное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сырье </a:t>
            </a:r>
          </a:p>
          <a:p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Песчано-гравийные материалы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7350817-E0E1-F8FA-9710-5BB6612E517F}"/>
              </a:ext>
            </a:extLst>
          </p:cNvPr>
          <p:cNvSpPr txBox="1"/>
          <p:nvPr/>
        </p:nvSpPr>
        <p:spPr>
          <a:xfrm>
            <a:off x="7940842" y="2662469"/>
            <a:ext cx="1818926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Природные облицовочные камни</a:t>
            </a:r>
          </a:p>
          <a:p>
            <a:endParaRPr lang="ru-RU" sz="9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Карбонатные породы для производства строительной извести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B81FAEA-1548-B5F4-06CC-079A55CF6E19}"/>
              </a:ext>
            </a:extLst>
          </p:cNvPr>
          <p:cNvSpPr txBox="1"/>
          <p:nvPr/>
        </p:nvSpPr>
        <p:spPr>
          <a:xfrm>
            <a:off x="5481544" y="4979979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190,2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 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94B33CE-DA6F-7903-8552-2F4E10758830}"/>
              </a:ext>
            </a:extLst>
          </p:cNvPr>
          <p:cNvSpPr txBox="1"/>
          <p:nvPr/>
        </p:nvSpPr>
        <p:spPr>
          <a:xfrm>
            <a:off x="5846493" y="5339692"/>
            <a:ext cx="15316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с/х назначения</a:t>
            </a: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83,28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2232438-0B4C-EE5D-F317-B1A618F94DAC}"/>
              </a:ext>
            </a:extLst>
          </p:cNvPr>
          <p:cNvSpPr txBox="1"/>
          <p:nvPr/>
        </p:nvSpPr>
        <p:spPr>
          <a:xfrm>
            <a:off x="5846493" y="5816180"/>
            <a:ext cx="17691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промышленности</a:t>
            </a: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1,25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</a:t>
            </a:r>
          </a:p>
        </p:txBody>
      </p:sp>
      <p:pic>
        <p:nvPicPr>
          <p:cNvPr id="133" name="Рисунок 132" descr="Производство со сплошной заливкой">
            <a:extLst>
              <a:ext uri="{FF2B5EF4-FFF2-40B4-BE49-F238E27FC236}">
                <a16:creationId xmlns:a16="http://schemas.microsoft.com/office/drawing/2014/main" id="{B1E22031-B859-A4F3-7118-A7C6CB50C7A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402397" y="5786221"/>
            <a:ext cx="360000" cy="360000"/>
          </a:xfrm>
          <a:prstGeom prst="rect">
            <a:avLst/>
          </a:prstGeom>
        </p:spPr>
      </p:pic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id="{CF61200C-1B4F-94A8-B2A9-63CB92B95149}"/>
              </a:ext>
            </a:extLst>
          </p:cNvPr>
          <p:cNvSpPr/>
          <p:nvPr/>
        </p:nvSpPr>
        <p:spPr>
          <a:xfrm>
            <a:off x="5297771" y="2265996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64558" y="5083151"/>
            <a:ext cx="34141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Преобладают оподзоленные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выщелоченные черноземы, а также лугово-черноземные и черноземно-луговые 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почвы</a:t>
            </a:r>
          </a:p>
          <a:p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Подходят для растениеводства, садоводства и животноводства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Рисунок 40" descr="Лиственное дерево со сплошной заливкой">
            <a:extLst>
              <a:ext uri="{FF2B5EF4-FFF2-40B4-BE49-F238E27FC236}">
                <a16:creationId xmlns:a16="http://schemas.microsoft.com/office/drawing/2014/main" id="{F9992745-1C9E-A958-FDFD-5BE2BADB7D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19827" y="5288884"/>
            <a:ext cx="360000" cy="360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821510" y="5279552"/>
            <a:ext cx="14716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лесного фонда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73,86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</a:t>
            </a:r>
          </a:p>
        </p:txBody>
      </p:sp>
    </p:spTree>
    <p:extLst>
      <p:ext uri="{BB962C8B-B14F-4D97-AF65-F5344CB8AC3E}">
        <p14:creationId xmlns:p14="http://schemas.microsoft.com/office/powerpoint/2010/main" val="3216202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Скругленный прямоугольник 248">
            <a:extLst>
              <a:ext uri="{FF2B5EF4-FFF2-40B4-BE49-F238E27FC236}">
                <a16:creationId xmlns:a16="http://schemas.microsoft.com/office/drawing/2014/main" id="{A4503707-C842-55D2-8184-C2281EB1EB33}"/>
              </a:ext>
            </a:extLst>
          </p:cNvPr>
          <p:cNvSpPr/>
          <p:nvPr/>
        </p:nvSpPr>
        <p:spPr>
          <a:xfrm>
            <a:off x="7620993" y="2448372"/>
            <a:ext cx="2196000" cy="3779420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id="{C88591C5-A285-4ADE-F36B-04A9A72B35EF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КУЛЬТУРА И ИСКУССТВО</a:t>
            </a:r>
            <a:endParaRPr lang="ru-ID" dirty="0"/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6007C2EF-68BA-8F8F-ACC3-1F355859E295}"/>
              </a:ext>
            </a:extLst>
          </p:cNvPr>
          <p:cNvSpPr txBox="1"/>
          <p:nvPr/>
        </p:nvSpPr>
        <p:spPr>
          <a:xfrm>
            <a:off x="7798492" y="2665677"/>
            <a:ext cx="171306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клубных учреждений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E9F12BC2-BFAA-BED4-F03C-AD706AF7061B}"/>
              </a:ext>
            </a:extLst>
          </p:cNvPr>
          <p:cNvSpPr txBox="1"/>
          <p:nvPr/>
        </p:nvSpPr>
        <p:spPr>
          <a:xfrm>
            <a:off x="7805796" y="4946880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памятников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5C27278C-6818-C17F-D51C-27DC77A4DF73}"/>
              </a:ext>
            </a:extLst>
          </p:cNvPr>
          <p:cNvSpPr txBox="1"/>
          <p:nvPr/>
        </p:nvSpPr>
        <p:spPr>
          <a:xfrm>
            <a:off x="7825154" y="4168993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FD6CFA95-6D40-CD7C-1A91-86822FB92694}"/>
              </a:ext>
            </a:extLst>
          </p:cNvPr>
          <p:cNvSpPr txBox="1"/>
          <p:nvPr/>
        </p:nvSpPr>
        <p:spPr>
          <a:xfrm>
            <a:off x="7798492" y="3417335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11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BFEBFB40-7B6B-80BC-E2A0-D704509DB297}"/>
              </a:ext>
            </a:extLst>
          </p:cNvPr>
          <p:cNvSpPr/>
          <p:nvPr/>
        </p:nvSpPr>
        <p:spPr>
          <a:xfrm>
            <a:off x="543160" y="2454855"/>
            <a:ext cx="2196000" cy="3810167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D65F193D-8DB6-299A-5C0F-01B3FC0F7ECB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ОБРАЗОВАНИЕ</a:t>
            </a:r>
          </a:p>
        </p:txBody>
      </p:sp>
      <p:pic>
        <p:nvPicPr>
          <p:cNvPr id="38" name="Рисунок 37" descr="Квадратная академическая шапочка со сплошной заливкой">
            <a:extLst>
              <a:ext uri="{FF2B5EF4-FFF2-40B4-BE49-F238E27FC236}">
                <a16:creationId xmlns:a16="http://schemas.microsoft.com/office/drawing/2014/main" id="{FFA05D91-7D65-3FD5-3A8C-B8DBE3F1C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5015" y="1462881"/>
            <a:ext cx="360000" cy="360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842618" y="270971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учреждение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5F6319A-7A33-F378-AD5B-7BCE76E1CF7E}"/>
              </a:ext>
            </a:extLst>
          </p:cNvPr>
          <p:cNvSpPr txBox="1"/>
          <p:nvPr/>
        </p:nvSpPr>
        <p:spPr>
          <a:xfrm>
            <a:off x="842618" y="3186001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дошкольного образования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690BC0E0-A47B-7C34-B2FA-E073E5D93F69}"/>
              </a:ext>
            </a:extLst>
          </p:cNvPr>
          <p:cNvSpPr txBox="1"/>
          <p:nvPr/>
        </p:nvSpPr>
        <p:spPr>
          <a:xfrm>
            <a:off x="798717" y="4807698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8B3D4C90-9F8B-ADB3-6F43-32DD9FCCC0A1}"/>
              </a:ext>
            </a:extLst>
          </p:cNvPr>
          <p:cNvSpPr txBox="1"/>
          <p:nvPr/>
        </p:nvSpPr>
        <p:spPr>
          <a:xfrm>
            <a:off x="811024" y="5212267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проф.</a:t>
            </a:r>
          </a:p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7C3018D4-B80B-2244-D89D-F98700861577}"/>
              </a:ext>
            </a:extLst>
          </p:cNvPr>
          <p:cNvSpPr txBox="1"/>
          <p:nvPr/>
        </p:nvSpPr>
        <p:spPr>
          <a:xfrm>
            <a:off x="826896" y="3835211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B77467BC-9E22-FA87-0DA9-CDD84E703B74}"/>
              </a:ext>
            </a:extLst>
          </p:cNvPr>
          <p:cNvSpPr txBox="1"/>
          <p:nvPr/>
        </p:nvSpPr>
        <p:spPr>
          <a:xfrm>
            <a:off x="842618" y="4291077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школьного образования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EC0830FF-A822-D57F-D63D-53A3866C0864}"/>
              </a:ext>
            </a:extLst>
          </p:cNvPr>
          <p:cNvSpPr txBox="1"/>
          <p:nvPr/>
        </p:nvSpPr>
        <p:spPr>
          <a:xfrm>
            <a:off x="826896" y="3275707"/>
            <a:ext cx="8938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:a16="http://schemas.microsoft.com/office/drawing/2014/main" id="{015033BA-BEB5-3488-3407-C2E590FFA5D9}"/>
              </a:ext>
            </a:extLst>
          </p:cNvPr>
          <p:cNvSpPr/>
          <p:nvPr/>
        </p:nvSpPr>
        <p:spPr>
          <a:xfrm>
            <a:off x="2954593" y="2454854"/>
            <a:ext cx="2196000" cy="3817533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id="{F630E29E-4C57-8581-5AD9-D1B81A96CB3A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ЗДРАВОХРАНЕНИЕ</a:t>
            </a:r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:a16="http://schemas.microsoft.com/office/drawing/2014/main" id="{D598D17E-8B89-4579-B8F4-45F84F356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72592" y="1462093"/>
            <a:ext cx="360000" cy="360000"/>
          </a:xfrm>
          <a:prstGeom prst="rect">
            <a:avLst/>
          </a:prstGeom>
        </p:spPr>
      </p:pic>
      <p:sp>
        <p:nvSpPr>
          <p:cNvPr id="211" name="TextBox 210">
            <a:extLst>
              <a:ext uri="{FF2B5EF4-FFF2-40B4-BE49-F238E27FC236}">
                <a16:creationId xmlns:a16="http://schemas.microsoft.com/office/drawing/2014/main" id="{5151CFA0-40D0-3C38-D789-043E220BC223}"/>
              </a:ext>
            </a:extLst>
          </p:cNvPr>
          <p:cNvSpPr txBox="1"/>
          <p:nvPr/>
        </p:nvSpPr>
        <p:spPr>
          <a:xfrm>
            <a:off x="3230215" y="2730427"/>
            <a:ext cx="12847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фельдшерско-</a:t>
            </a:r>
            <a:r>
              <a:rPr lang="ru-RU" sz="1100" b="1" spc="-20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акушерных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пунктов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333EE292-1A91-AA33-C08E-2950E0E02A61}"/>
              </a:ext>
            </a:extLst>
          </p:cNvPr>
          <p:cNvSpPr txBox="1"/>
          <p:nvPr/>
        </p:nvSpPr>
        <p:spPr>
          <a:xfrm>
            <a:off x="3224437" y="3675524"/>
            <a:ext cx="194337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амбулаторно-поликлинических учреждений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CBA971FD-D4A6-8177-6CB5-D1248DEDE809}"/>
              </a:ext>
            </a:extLst>
          </p:cNvPr>
          <p:cNvSpPr txBox="1"/>
          <p:nvPr/>
        </p:nvSpPr>
        <p:spPr>
          <a:xfrm>
            <a:off x="3254431" y="4653810"/>
            <a:ext cx="1519886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стационарное учреждение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Скругленный прямоугольник 220">
            <a:extLst>
              <a:ext uri="{FF2B5EF4-FFF2-40B4-BE49-F238E27FC236}">
                <a16:creationId xmlns:a16="http://schemas.microsoft.com/office/drawing/2014/main" id="{020D1684-D52C-C2EC-5298-DD660550B672}"/>
              </a:ext>
            </a:extLst>
          </p:cNvPr>
          <p:cNvSpPr/>
          <p:nvPr/>
        </p:nvSpPr>
        <p:spPr>
          <a:xfrm>
            <a:off x="5296401" y="2454854"/>
            <a:ext cx="2196000" cy="3818322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id="{70CF21A7-ECCA-575E-B550-FE0CE411467E}"/>
              </a:ext>
            </a:extLst>
          </p:cNvPr>
          <p:cNvSpPr/>
          <p:nvPr/>
        </p:nvSpPr>
        <p:spPr>
          <a:xfrm>
            <a:off x="5276603" y="1381370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СПОРТ</a:t>
            </a:r>
            <a:endParaRPr lang="ru-ID" dirty="0"/>
          </a:p>
        </p:txBody>
      </p:sp>
      <p:pic>
        <p:nvPicPr>
          <p:cNvPr id="274" name="Рисунок 273" descr="Футбольный мяч со сплошной заливкой">
            <a:extLst>
              <a:ext uri="{FF2B5EF4-FFF2-40B4-BE49-F238E27FC236}">
                <a16:creationId xmlns:a16="http://schemas.microsoft.com/office/drawing/2014/main" id="{4F199496-B661-D254-DD27-BB53D9A49E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90322" y="1462881"/>
            <a:ext cx="360000" cy="360000"/>
          </a:xfrm>
          <a:prstGeom prst="rect">
            <a:avLst/>
          </a:prstGeom>
        </p:spPr>
      </p:pic>
      <p:pic>
        <p:nvPicPr>
          <p:cNvPr id="276" name="Рисунок 275" descr="Мольберт со сплошной заливкой">
            <a:extLst>
              <a:ext uri="{FF2B5EF4-FFF2-40B4-BE49-F238E27FC236}">
                <a16:creationId xmlns:a16="http://schemas.microsoft.com/office/drawing/2014/main" id="{B52A2E31-72C8-3565-419D-42E3EC486F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12331" y="1462881"/>
            <a:ext cx="360000" cy="360000"/>
          </a:xfrm>
          <a:prstGeom prst="rect">
            <a:avLst/>
          </a:prstGeom>
        </p:spPr>
      </p:pic>
      <p:sp>
        <p:nvSpPr>
          <p:cNvPr id="277" name="TextBox 276">
            <a:extLst>
              <a:ext uri="{FF2B5EF4-FFF2-40B4-BE49-F238E27FC236}">
                <a16:creationId xmlns:a16="http://schemas.microsoft.com/office/drawing/2014/main" id="{B38CFC4B-4571-DF22-142C-09FDD201865C}"/>
              </a:ext>
            </a:extLst>
          </p:cNvPr>
          <p:cNvSpPr txBox="1"/>
          <p:nvPr/>
        </p:nvSpPr>
        <p:spPr>
          <a:xfrm>
            <a:off x="5513846" y="2761976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спортзалов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40BFAEC2-21A1-E0CF-DC35-664D8408F090}"/>
              </a:ext>
            </a:extLst>
          </p:cNvPr>
          <p:cNvSpPr txBox="1"/>
          <p:nvPr/>
        </p:nvSpPr>
        <p:spPr>
          <a:xfrm>
            <a:off x="5513846" y="3536106"/>
            <a:ext cx="157434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Крытая ледовая арена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РА «Спортивная школа «АТЛАНТ»</a:t>
            </a: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E9931E13-1699-746E-1C30-75E37FBCB28F}"/>
              </a:ext>
            </a:extLst>
          </p:cNvPr>
          <p:cNvSpPr txBox="1"/>
          <p:nvPr/>
        </p:nvSpPr>
        <p:spPr>
          <a:xfrm>
            <a:off x="5513846" y="4605098"/>
            <a:ext cx="145647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плоских спортивных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сооружений</a:t>
            </a:r>
          </a:p>
        </p:txBody>
      </p:sp>
      <p:sp>
        <p:nvSpPr>
          <p:cNvPr id="281" name="TextBox 280">
            <a:extLst>
              <a:ext uri="{FF2B5EF4-FFF2-40B4-BE49-F238E27FC236}">
                <a16:creationId xmlns:a16="http://schemas.microsoft.com/office/drawing/2014/main" id="{520B3D92-6F17-A05B-FBFB-F0B0317F5D40}"/>
              </a:ext>
            </a:extLst>
          </p:cNvPr>
          <p:cNvSpPr txBox="1"/>
          <p:nvPr/>
        </p:nvSpPr>
        <p:spPr>
          <a:xfrm>
            <a:off x="627015" y="6348324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ru-RU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F7EBCB-0047-BF7A-CCD7-E1BE587BE034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МУНИЦИПАЛЬНОГО ОБРАЗОВАНИЯ «МАЙМИНСКИЙ РАЙОН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306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215DA-28FE-12C3-9AB0-DFF12F01D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Рисунок 252" descr="Город со сплошной заливкой">
            <a:extLst>
              <a:ext uri="{FF2B5EF4-FFF2-40B4-BE49-F238E27FC236}">
                <a16:creationId xmlns:a16="http://schemas.microsoft.com/office/drawing/2014/main" id="{D8771586-6091-5D56-5B8F-FDE49F208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6923" y="2780521"/>
            <a:ext cx="687669" cy="687669"/>
          </a:xfrm>
          <a:prstGeom prst="rect">
            <a:avLst/>
          </a:prstGeom>
        </p:spPr>
      </p:pic>
      <p:pic>
        <p:nvPicPr>
          <p:cNvPr id="256" name="Рисунок 255" descr="Поделиться со сплошной заливкой">
            <a:extLst>
              <a:ext uri="{FF2B5EF4-FFF2-40B4-BE49-F238E27FC236}">
                <a16:creationId xmlns:a16="http://schemas.microsoft.com/office/drawing/2014/main" id="{BD729864-237C-45C7-F01C-A38C96A47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0945" y="5450655"/>
            <a:ext cx="648756" cy="648756"/>
          </a:xfrm>
          <a:prstGeom prst="rect">
            <a:avLst/>
          </a:pr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2EFFD9A6-7901-10D3-CA6A-1E13E190FD2B}"/>
              </a:ext>
            </a:extLst>
          </p:cNvPr>
          <p:cNvSpPr/>
          <p:nvPr/>
        </p:nvSpPr>
        <p:spPr>
          <a:xfrm>
            <a:off x="627017" y="163628"/>
            <a:ext cx="108433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жизни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FA1F9945-3B22-C6C5-76F1-63D93E064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Скругленный прямоугольник 150">
            <a:extLst>
              <a:ext uri="{FF2B5EF4-FFF2-40B4-BE49-F238E27FC236}">
                <a16:creationId xmlns:a16="http://schemas.microsoft.com/office/drawing/2014/main" id="{CCA2C116-2B09-FD7A-D597-99FBE645A23E}"/>
              </a:ext>
            </a:extLst>
          </p:cNvPr>
          <p:cNvSpPr/>
          <p:nvPr/>
        </p:nvSpPr>
        <p:spPr>
          <a:xfrm flipH="1">
            <a:off x="1582615" y="831979"/>
            <a:ext cx="2831794" cy="1480755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56" name="Скругленный прямоугольник 155">
            <a:extLst>
              <a:ext uri="{FF2B5EF4-FFF2-40B4-BE49-F238E27FC236}">
                <a16:creationId xmlns:a16="http://schemas.microsoft.com/office/drawing/2014/main" id="{E8EAE40E-81B2-FFC9-89BF-9B740E4465D8}"/>
              </a:ext>
            </a:extLst>
          </p:cNvPr>
          <p:cNvSpPr/>
          <p:nvPr/>
        </p:nvSpPr>
        <p:spPr>
          <a:xfrm flipH="1">
            <a:off x="5587845" y="822268"/>
            <a:ext cx="2817462" cy="1469979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57" name="Скругленный прямоугольник 156">
            <a:extLst>
              <a:ext uri="{FF2B5EF4-FFF2-40B4-BE49-F238E27FC236}">
                <a16:creationId xmlns:a16="http://schemas.microsoft.com/office/drawing/2014/main" id="{91503E06-65C0-5F7E-5104-05DC8AC407DA}"/>
              </a:ext>
            </a:extLst>
          </p:cNvPr>
          <p:cNvSpPr/>
          <p:nvPr/>
        </p:nvSpPr>
        <p:spPr>
          <a:xfrm flipH="1">
            <a:off x="1582612" y="2448232"/>
            <a:ext cx="2831795" cy="1206173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59" name="Скругленный прямоугольник 158">
            <a:extLst>
              <a:ext uri="{FF2B5EF4-FFF2-40B4-BE49-F238E27FC236}">
                <a16:creationId xmlns:a16="http://schemas.microsoft.com/office/drawing/2014/main" id="{82DBC2AD-82F8-CCD6-9551-13DE35106C17}"/>
              </a:ext>
            </a:extLst>
          </p:cNvPr>
          <p:cNvSpPr/>
          <p:nvPr/>
        </p:nvSpPr>
        <p:spPr>
          <a:xfrm flipH="1">
            <a:off x="1575815" y="3812593"/>
            <a:ext cx="2838592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0" name="Скругленный прямоугольник 159">
            <a:extLst>
              <a:ext uri="{FF2B5EF4-FFF2-40B4-BE49-F238E27FC236}">
                <a16:creationId xmlns:a16="http://schemas.microsoft.com/office/drawing/2014/main" id="{CF0BFF50-A814-9E8B-A30C-D43173B28E80}"/>
              </a:ext>
            </a:extLst>
          </p:cNvPr>
          <p:cNvSpPr/>
          <p:nvPr/>
        </p:nvSpPr>
        <p:spPr>
          <a:xfrm flipH="1">
            <a:off x="5622024" y="3772435"/>
            <a:ext cx="2861484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1" name="Скругленный прямоугольник 160">
            <a:extLst>
              <a:ext uri="{FF2B5EF4-FFF2-40B4-BE49-F238E27FC236}">
                <a16:creationId xmlns:a16="http://schemas.microsoft.com/office/drawing/2014/main" id="{CC354AA4-7E17-970C-C9F1-85B364C7B4EE}"/>
              </a:ext>
            </a:extLst>
          </p:cNvPr>
          <p:cNvSpPr/>
          <p:nvPr/>
        </p:nvSpPr>
        <p:spPr>
          <a:xfrm flipH="1">
            <a:off x="1559609" y="5172798"/>
            <a:ext cx="2854797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2" name="Скругленный прямоугольник 161">
            <a:extLst>
              <a:ext uri="{FF2B5EF4-FFF2-40B4-BE49-F238E27FC236}">
                <a16:creationId xmlns:a16="http://schemas.microsoft.com/office/drawing/2014/main" id="{CB6938B6-E84A-4277-CC2D-9975CEC0F707}"/>
              </a:ext>
            </a:extLst>
          </p:cNvPr>
          <p:cNvSpPr/>
          <p:nvPr/>
        </p:nvSpPr>
        <p:spPr>
          <a:xfrm flipH="1">
            <a:off x="5646339" y="5104405"/>
            <a:ext cx="2927092" cy="1277445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DE2841E0-CED4-F92A-C7A0-37C6D569ACC3}"/>
              </a:ext>
            </a:extLst>
          </p:cNvPr>
          <p:cNvSpPr txBox="1"/>
          <p:nvPr/>
        </p:nvSpPr>
        <p:spPr>
          <a:xfrm>
            <a:off x="1740345" y="1030660"/>
            <a:ext cx="14114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98,7 / 135,8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км.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D7547331-87C6-583C-F2B3-87951F8587C2}"/>
              </a:ext>
            </a:extLst>
          </p:cNvPr>
          <p:cNvSpPr txBox="1"/>
          <p:nvPr/>
        </p:nvSpPr>
        <p:spPr>
          <a:xfrm>
            <a:off x="1758164" y="2550088"/>
            <a:ext cx="238480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65 875 / 190 419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 м.</a:t>
            </a: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5D6028FC-B0B4-0EF6-32AE-E5AF1B96946A}"/>
              </a:ext>
            </a:extLst>
          </p:cNvPr>
          <p:cNvSpPr txBox="1"/>
          <p:nvPr/>
        </p:nvSpPr>
        <p:spPr>
          <a:xfrm>
            <a:off x="1711354" y="2912492"/>
            <a:ext cx="1440488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введенного жилья в МО по отношению к РА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ABCB8891-149E-F558-A454-9A59865519F2}"/>
              </a:ext>
            </a:extLst>
          </p:cNvPr>
          <p:cNvSpPr txBox="1"/>
          <p:nvPr/>
        </p:nvSpPr>
        <p:spPr>
          <a:xfrm>
            <a:off x="5723788" y="1033743"/>
            <a:ext cx="197889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условно комфортный климат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9D16DF49-3F4A-8A97-F57C-FCA60C3FE27D}"/>
              </a:ext>
            </a:extLst>
          </p:cNvPr>
          <p:cNvSpPr txBox="1"/>
          <p:nvPr/>
        </p:nvSpPr>
        <p:spPr>
          <a:xfrm>
            <a:off x="632590" y="6365207"/>
            <a:ext cx="363832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" name="Скругленный прямоугольник 204">
            <a:extLst>
              <a:ext uri="{FF2B5EF4-FFF2-40B4-BE49-F238E27FC236}">
                <a16:creationId xmlns:a16="http://schemas.microsoft.com/office/drawing/2014/main" id="{C2E91F4A-34CD-9D5D-A847-4E399627CC02}"/>
              </a:ext>
            </a:extLst>
          </p:cNvPr>
          <p:cNvSpPr/>
          <p:nvPr/>
        </p:nvSpPr>
        <p:spPr>
          <a:xfrm flipH="1">
            <a:off x="5622024" y="2418862"/>
            <a:ext cx="2827068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99FF7127-A7D9-83DD-3190-7FF99DA60017}"/>
              </a:ext>
            </a:extLst>
          </p:cNvPr>
          <p:cNvSpPr txBox="1"/>
          <p:nvPr/>
        </p:nvSpPr>
        <p:spPr>
          <a:xfrm>
            <a:off x="5753819" y="2529131"/>
            <a:ext cx="122138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154 / 289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км.</a:t>
            </a:r>
            <a:r>
              <a:rPr lang="ru-RU" sz="1600" b="1" dirty="0" smtClean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600" b="1" dirty="0">
              <a:solidFill>
                <a:srgbClr val="B1C1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8E70D385-76D0-2BAA-441E-627CDCF8D567}"/>
              </a:ext>
            </a:extLst>
          </p:cNvPr>
          <p:cNvSpPr txBox="1"/>
          <p:nvPr/>
        </p:nvSpPr>
        <p:spPr>
          <a:xfrm>
            <a:off x="5773856" y="2887578"/>
            <a:ext cx="190721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протяженность автомобильных дорог с твердым покрытием 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2E95505E-A56B-9D29-0F25-51D3BD9C1816}"/>
              </a:ext>
            </a:extLst>
          </p:cNvPr>
          <p:cNvSpPr txBox="1"/>
          <p:nvPr/>
        </p:nvSpPr>
        <p:spPr>
          <a:xfrm>
            <a:off x="1858379" y="3946276"/>
            <a:ext cx="114033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/ 2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парка</a:t>
            </a: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>
              <a:solidFill>
                <a:srgbClr val="B1C1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2503DEC5-F616-3285-5430-C599627C9174}"/>
              </a:ext>
            </a:extLst>
          </p:cNvPr>
          <p:cNvSpPr txBox="1"/>
          <p:nvPr/>
        </p:nvSpPr>
        <p:spPr>
          <a:xfrm>
            <a:off x="1774002" y="4336986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озелененные пространства 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6BA4C204-F5B4-6DCF-C1C6-65189FC54C76}"/>
              </a:ext>
            </a:extLst>
          </p:cNvPr>
          <p:cNvSpPr txBox="1"/>
          <p:nvPr/>
        </p:nvSpPr>
        <p:spPr>
          <a:xfrm>
            <a:off x="5803759" y="3901010"/>
            <a:ext cx="16441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2 100 /2 371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5794E043-40FD-ABBF-6B6A-38A2707394BB}"/>
              </a:ext>
            </a:extLst>
          </p:cNvPr>
          <p:cNvSpPr txBox="1"/>
          <p:nvPr/>
        </p:nvSpPr>
        <p:spPr>
          <a:xfrm>
            <a:off x="5803759" y="4231317"/>
            <a:ext cx="190721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детей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дошкольного возраста, зачисленных в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ДОО 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1E934D3A-02AB-2C7B-E5BC-1A164AD8BE93}"/>
              </a:ext>
            </a:extLst>
          </p:cNvPr>
          <p:cNvSpPr txBox="1"/>
          <p:nvPr/>
        </p:nvSpPr>
        <p:spPr>
          <a:xfrm>
            <a:off x="1740345" y="5287117"/>
            <a:ext cx="124382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/ 20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клубов</a:t>
            </a: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1D9B7A5A-EAA9-298F-696F-FC5A8E72A173}"/>
              </a:ext>
            </a:extLst>
          </p:cNvPr>
          <p:cNvSpPr txBox="1"/>
          <p:nvPr/>
        </p:nvSpPr>
        <p:spPr>
          <a:xfrm>
            <a:off x="1707083" y="5635820"/>
            <a:ext cx="180984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социально-досуговая</a:t>
            </a:r>
            <a:r>
              <a:rPr lang="en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5669243B-9349-1132-386E-B82772AEBA35}"/>
              </a:ext>
            </a:extLst>
          </p:cNvPr>
          <p:cNvSpPr txBox="1"/>
          <p:nvPr/>
        </p:nvSpPr>
        <p:spPr>
          <a:xfrm>
            <a:off x="5830894" y="5276234"/>
            <a:ext cx="127899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/ 16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</a:t>
            </a: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0904C898-EB14-A5D2-77BD-F577E68462A3}"/>
              </a:ext>
            </a:extLst>
          </p:cNvPr>
          <p:cNvSpPr txBox="1"/>
          <p:nvPr/>
        </p:nvSpPr>
        <p:spPr>
          <a:xfrm>
            <a:off x="3418344" y="5662426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1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68269774-FD19-B04B-8F9B-EE2B9E51C027}"/>
              </a:ext>
            </a:extLst>
          </p:cNvPr>
          <p:cNvSpPr txBox="1"/>
          <p:nvPr/>
        </p:nvSpPr>
        <p:spPr>
          <a:xfrm>
            <a:off x="5830894" y="5629690"/>
            <a:ext cx="2214244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муниципальных общеобразовательных учреждений, соответствующих требованиям 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3" name="Рисунок 242" descr="Облачно с прояснениями со сплошной заливкой">
            <a:extLst>
              <a:ext uri="{FF2B5EF4-FFF2-40B4-BE49-F238E27FC236}">
                <a16:creationId xmlns:a16="http://schemas.microsoft.com/office/drawing/2014/main" id="{E90CF940-2637-98EA-385D-7A1D916B81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65118" y="1251879"/>
            <a:ext cx="530137" cy="530137"/>
          </a:xfrm>
          <a:prstGeom prst="rect">
            <a:avLst/>
          </a:prstGeom>
        </p:spPr>
      </p:pic>
      <p:pic>
        <p:nvPicPr>
          <p:cNvPr id="247" name="Рисунок 246" descr="Дорога со сплошной заливкой">
            <a:extLst>
              <a:ext uri="{FF2B5EF4-FFF2-40B4-BE49-F238E27FC236}">
                <a16:creationId xmlns:a16="http://schemas.microsoft.com/office/drawing/2014/main" id="{314E387F-F4FA-9534-23C9-D88BE19F19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673717" y="2679448"/>
            <a:ext cx="542362" cy="542362"/>
          </a:xfrm>
          <a:prstGeom prst="rect">
            <a:avLst/>
          </a:prstGeom>
        </p:spPr>
      </p:pic>
      <p:pic>
        <p:nvPicPr>
          <p:cNvPr id="251" name="Рисунок 250" descr="Пейзаж холма со сплошной заливкой">
            <a:extLst>
              <a:ext uri="{FF2B5EF4-FFF2-40B4-BE49-F238E27FC236}">
                <a16:creationId xmlns:a16="http://schemas.microsoft.com/office/drawing/2014/main" id="{B9E585B0-3872-12F5-3CD8-F02DE3E3AC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580945" y="4105067"/>
            <a:ext cx="623647" cy="623647"/>
          </a:xfrm>
          <a:prstGeom prst="rect">
            <a:avLst/>
          </a:prstGeom>
        </p:spPr>
      </p:pic>
      <p:pic>
        <p:nvPicPr>
          <p:cNvPr id="255" name="Рисунок 254" descr="Руководство по настройке удаленной работы со сплошной заливкой">
            <a:extLst>
              <a:ext uri="{FF2B5EF4-FFF2-40B4-BE49-F238E27FC236}">
                <a16:creationId xmlns:a16="http://schemas.microsoft.com/office/drawing/2014/main" id="{9EE7AFE4-1BE3-F26B-1A91-744E1AD3EAA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 l="1" t="52344" r="62341" b="20348"/>
          <a:stretch/>
        </p:blipFill>
        <p:spPr>
          <a:xfrm>
            <a:off x="7831490" y="5337837"/>
            <a:ext cx="573817" cy="4161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3F0953-6AC5-CDBC-60E9-7D86ECD0577B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57575" y="1364874"/>
            <a:ext cx="19686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протяженность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водопроводных сетей, соответствующих требованиям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997" y="1144015"/>
            <a:ext cx="763176" cy="76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489" y="3938367"/>
            <a:ext cx="688076" cy="68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84575" y="460666"/>
            <a:ext cx="2350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КАЧЕСТВО ЖИЗНИ</a:t>
            </a:r>
            <a:endParaRPr lang="ru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67530" y="1429788"/>
            <a:ext cx="21796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рамках года: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солнечных – 87 </a:t>
            </a:r>
            <a:r>
              <a:rPr lang="ru-RU" sz="110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ru-RU" sz="110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снегопадных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67 </a:t>
            </a:r>
            <a:r>
              <a:rPr lang="ru-RU" sz="110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дождливых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126 </a:t>
            </a:r>
            <a:r>
              <a:rPr lang="ru-RU" sz="110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пасмурных – 86 </a:t>
            </a:r>
            <a:r>
              <a:rPr lang="ru-RU" sz="110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</a:t>
            </a: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4170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27442</TotalTime>
  <Words>2855</Words>
  <Application>Microsoft Office PowerPoint</Application>
  <PresentationFormat>Лист A4 (210x297 мм)</PresentationFormat>
  <Paragraphs>755</Paragraphs>
  <Slides>31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Arial</vt:lpstr>
      <vt:lpstr>Arial Black</vt:lpstr>
      <vt:lpstr>Calibri</vt:lpstr>
      <vt:lpstr>Calibri Light</vt:lpstr>
      <vt:lpstr>Constantia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Валерия Гугнина</dc:creator>
  <cp:lastModifiedBy>Admin</cp:lastModifiedBy>
  <cp:revision>351</cp:revision>
  <cp:lastPrinted>2025-01-28T04:45:20Z</cp:lastPrinted>
  <dcterms:created xsi:type="dcterms:W3CDTF">2023-11-22T14:19:10Z</dcterms:created>
  <dcterms:modified xsi:type="dcterms:W3CDTF">2025-01-28T04:48:48Z</dcterms:modified>
</cp:coreProperties>
</file>