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charts/chart7.xml" ContentType="application/vnd.openxmlformats-officedocument.drawingml.chart+xml"/>
  <Default Extension="xlsx" ContentType="application/vnd.openxmlformats-officedocument.spreadsheetml.sheet"/>
  <Override PartName="/ppt/charts/chart3.xml" ContentType="application/vnd.openxmlformats-officedocument.drawingml.chart+xml"/>
  <Override PartName="/ppt/charts/chart5.xml" ContentType="application/vnd.openxmlformats-officedocument.drawingml.char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Default Extension="jpeg" ContentType="image/jpeg"/>
  <Override PartName="/ppt/slideLayouts/slideLayout3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2.xml" ContentType="application/vnd.openxmlformats-officedocument.presentationml.slideLayout+xml"/>
  <Override PartName="/ppt/charts/chart8.xml" ContentType="application/vnd.openxmlformats-officedocument.drawingml.chart+xml"/>
  <Override PartName="/ppt/charts/chart12.xml" ContentType="application/vnd.openxmlformats-officedocument.drawingml.chart+xml"/>
  <Override PartName="/ppt/slideLayouts/slideLayout10.xml" ContentType="application/vnd.openxmlformats-officedocument.presentationml.slideLayout+xml"/>
  <Override PartName="/ppt/charts/chart6.xml" ContentType="application/vnd.openxmlformats-officedocument.drawingml.chart+xml"/>
  <Override PartName="/ppt/charts/chart10.xml" ContentType="application/vnd.openxmlformats-officedocument.drawingml.chart+xml"/>
  <Override PartName="/ppt/charts/chart4.xml" ContentType="application/vnd.openxmlformats-officedocument.drawingml.char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905" r:id="rId1"/>
  </p:sldMasterIdLst>
  <p:notesMasterIdLst>
    <p:notesMasterId r:id="rId49"/>
  </p:notesMasterIdLst>
  <p:handoutMasterIdLst>
    <p:handoutMasterId r:id="rId50"/>
  </p:handoutMasterIdLst>
  <p:sldIdLst>
    <p:sldId id="332" r:id="rId2"/>
    <p:sldId id="879" r:id="rId3"/>
    <p:sldId id="827" r:id="rId4"/>
    <p:sldId id="828" r:id="rId5"/>
    <p:sldId id="720" r:id="rId6"/>
    <p:sldId id="819" r:id="rId7"/>
    <p:sldId id="820" r:id="rId8"/>
    <p:sldId id="830" r:id="rId9"/>
    <p:sldId id="839" r:id="rId10"/>
    <p:sldId id="821" r:id="rId11"/>
    <p:sldId id="699" r:id="rId12"/>
    <p:sldId id="730" r:id="rId13"/>
    <p:sldId id="835" r:id="rId14"/>
    <p:sldId id="686" r:id="rId15"/>
    <p:sldId id="865" r:id="rId16"/>
    <p:sldId id="866" r:id="rId17"/>
    <p:sldId id="843" r:id="rId18"/>
    <p:sldId id="863" r:id="rId19"/>
    <p:sldId id="869" r:id="rId20"/>
    <p:sldId id="845" r:id="rId21"/>
    <p:sldId id="753" r:id="rId22"/>
    <p:sldId id="846" r:id="rId23"/>
    <p:sldId id="848" r:id="rId24"/>
    <p:sldId id="831" r:id="rId25"/>
    <p:sldId id="850" r:id="rId26"/>
    <p:sldId id="814" r:id="rId27"/>
    <p:sldId id="853" r:id="rId28"/>
    <p:sldId id="764" r:id="rId29"/>
    <p:sldId id="852" r:id="rId30"/>
    <p:sldId id="629" r:id="rId31"/>
    <p:sldId id="854" r:id="rId32"/>
    <p:sldId id="737" r:id="rId33"/>
    <p:sldId id="760" r:id="rId34"/>
    <p:sldId id="746" r:id="rId35"/>
    <p:sldId id="747" r:id="rId36"/>
    <p:sldId id="855" r:id="rId37"/>
    <p:sldId id="856" r:id="rId38"/>
    <p:sldId id="875" r:id="rId39"/>
    <p:sldId id="766" r:id="rId40"/>
    <p:sldId id="767" r:id="rId41"/>
    <p:sldId id="808" r:id="rId42"/>
    <p:sldId id="694" r:id="rId43"/>
    <p:sldId id="872" r:id="rId44"/>
    <p:sldId id="810" r:id="rId45"/>
    <p:sldId id="811" r:id="rId46"/>
    <p:sldId id="877" r:id="rId47"/>
    <p:sldId id="874" r:id="rId48"/>
  </p:sldIdLst>
  <p:sldSz cx="9144000" cy="5143500" type="screen16x9"/>
  <p:notesSz cx="6797675" cy="9928225"/>
  <p:defaultTextStyle>
    <a:defPPr>
      <a:defRPr lang="en-GB"/>
    </a:defPPr>
    <a:lvl1pPr algn="l" defTabSz="449263" rtl="0" fontAlgn="base">
      <a:spcBef>
        <a:spcPct val="0"/>
      </a:spcBef>
      <a:spcAft>
        <a:spcPct val="0"/>
      </a:spcAft>
      <a:defRPr sz="1600" kern="1200">
        <a:solidFill>
          <a:schemeClr val="bg1"/>
        </a:solidFill>
        <a:latin typeface="Arial" charset="0"/>
        <a:ea typeface="+mn-ea"/>
        <a:cs typeface="Arial" charset="0"/>
      </a:defRPr>
    </a:lvl1pPr>
    <a:lvl2pPr marL="742950" indent="-285750" algn="l" defTabSz="449263" rtl="0" fontAlgn="base">
      <a:spcBef>
        <a:spcPct val="0"/>
      </a:spcBef>
      <a:spcAft>
        <a:spcPct val="0"/>
      </a:spcAft>
      <a:defRPr sz="1600" kern="1200">
        <a:solidFill>
          <a:schemeClr val="bg1"/>
        </a:solidFill>
        <a:latin typeface="Arial" charset="0"/>
        <a:ea typeface="+mn-ea"/>
        <a:cs typeface="Arial" charset="0"/>
      </a:defRPr>
    </a:lvl2pPr>
    <a:lvl3pPr marL="1143000" indent="-228600" algn="l" defTabSz="449263" rtl="0" fontAlgn="base">
      <a:spcBef>
        <a:spcPct val="0"/>
      </a:spcBef>
      <a:spcAft>
        <a:spcPct val="0"/>
      </a:spcAft>
      <a:defRPr sz="1600" kern="1200">
        <a:solidFill>
          <a:schemeClr val="bg1"/>
        </a:solidFill>
        <a:latin typeface="Arial" charset="0"/>
        <a:ea typeface="+mn-ea"/>
        <a:cs typeface="Arial" charset="0"/>
      </a:defRPr>
    </a:lvl3pPr>
    <a:lvl4pPr marL="1600200" indent="-228600" algn="l" defTabSz="449263" rtl="0" fontAlgn="base">
      <a:spcBef>
        <a:spcPct val="0"/>
      </a:spcBef>
      <a:spcAft>
        <a:spcPct val="0"/>
      </a:spcAft>
      <a:defRPr sz="1600" kern="1200">
        <a:solidFill>
          <a:schemeClr val="bg1"/>
        </a:solidFill>
        <a:latin typeface="Arial" charset="0"/>
        <a:ea typeface="+mn-ea"/>
        <a:cs typeface="Arial" charset="0"/>
      </a:defRPr>
    </a:lvl4pPr>
    <a:lvl5pPr marL="2057400" indent="-228600" algn="l" defTabSz="449263" rtl="0" fontAlgn="base">
      <a:spcBef>
        <a:spcPct val="0"/>
      </a:spcBef>
      <a:spcAft>
        <a:spcPct val="0"/>
      </a:spcAft>
      <a:defRPr sz="1600" kern="1200">
        <a:solidFill>
          <a:schemeClr val="bg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600" kern="1200">
        <a:solidFill>
          <a:schemeClr val="bg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1600" kern="1200">
        <a:solidFill>
          <a:schemeClr val="bg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1600" kern="1200">
        <a:solidFill>
          <a:schemeClr val="bg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1600" kern="1200">
        <a:solidFill>
          <a:schemeClr val="bg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schemeClr val="tx1"/>
    </p:penClr>
  </p:showPr>
  <p:clrMru>
    <a:srgbClr val="0033CC"/>
    <a:srgbClr val="0F4D22"/>
    <a:srgbClr val="00642D"/>
    <a:srgbClr val="0066FF"/>
    <a:srgbClr val="050A0F"/>
    <a:srgbClr val="FFCCCC"/>
    <a:srgbClr val="CC66FF"/>
    <a:srgbClr val="CC66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21272" autoAdjust="0"/>
    <p:restoredTop sz="94840" autoAdjust="0"/>
  </p:normalViewPr>
  <p:slideViewPr>
    <p:cSldViewPr>
      <p:cViewPr>
        <p:scale>
          <a:sx n="66" d="100"/>
          <a:sy n="66" d="100"/>
        </p:scale>
        <p:origin x="-1260" y="-522"/>
      </p:cViewPr>
      <p:guideLst>
        <p:guide orient="horz" pos="1620"/>
        <p:guide pos="2880"/>
      </p:guideLst>
    </p:cSldViewPr>
  </p:slideViewPr>
  <p:outlineViewPr>
    <p:cViewPr varScale="1">
      <p:scale>
        <a:sx n="170" d="200"/>
        <a:sy n="170" d="200"/>
      </p:scale>
      <p:origin x="174" y="422868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5160"/>
    </p:cViewPr>
  </p:sorterViewPr>
  <p:notesViewPr>
    <p:cSldViewPr>
      <p:cViewPr varScale="1">
        <p:scale>
          <a:sx n="59" d="100"/>
          <a:sy n="59" d="100"/>
        </p:scale>
        <p:origin x="-1752" y="-72"/>
      </p:cViewPr>
      <p:guideLst>
        <p:guide orient="horz" pos="3128"/>
        <p:guide pos="2142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.xlsx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12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8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_____Microsoft_Office_Excel9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5"/>
      <c:rotY val="10"/>
      <c:depthPercent val="100"/>
      <c:perspective val="10"/>
    </c:view3D>
    <c:plotArea>
      <c:layout>
        <c:manualLayout>
          <c:layoutTarget val="inner"/>
          <c:xMode val="edge"/>
          <c:yMode val="edge"/>
          <c:x val="2.8731560969305611E-2"/>
          <c:y val="0.11193337294292038"/>
          <c:w val="0.96049410366720478"/>
          <c:h val="0.65367327068385406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чел.</c:v>
                </c:pt>
              </c:strCache>
            </c:strRef>
          </c:tx>
          <c:spPr>
            <a:solidFill>
              <a:schemeClr val="accent4">
                <a:lumMod val="75000"/>
              </a:schemeClr>
            </a:solidFill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  <a:scene3d>
              <a:camera prst="orthographicFront"/>
              <a:lightRig rig="threePt" dir="t"/>
            </a:scene3d>
            <a:sp3d>
              <a:bevelT w="139700" h="139700" prst="divot"/>
            </a:sp3d>
          </c:spPr>
          <c:dLbls>
            <c:dLbl>
              <c:idx val="0"/>
              <c:layout>
                <c:manualLayout>
                  <c:x val="8.2303950693323209E-3"/>
                  <c:y val="-2.8125246062992191E-2"/>
                </c:manualLayout>
              </c:layout>
              <c:tx>
                <c:rich>
                  <a:bodyPr/>
                  <a:lstStyle/>
                  <a:p>
                    <a:r>
                      <a:rPr lang="ru-RU" sz="2400" dirty="0" smtClean="0"/>
                      <a:t>33 042</a:t>
                    </a:r>
                    <a:endParaRPr lang="en-US" sz="2400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9.5298902026415746E-3"/>
                  <c:y val="-2.187500000000091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en-US" dirty="0" smtClean="0"/>
                      <a:t>33</a:t>
                    </a:r>
                    <a:r>
                      <a:rPr lang="ru-RU" dirty="0" smtClean="0"/>
                      <a:t> 939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1.1262679992908108E-2"/>
                  <c:y val="-2.8124999999999987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en-US" dirty="0" smtClean="0"/>
                      <a:t>3</a:t>
                    </a:r>
                    <a:r>
                      <a:rPr lang="ru-RU" dirty="0" smtClean="0"/>
                      <a:t>4 242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1.7153876039240328E-2"/>
                  <c:y val="-3.7500000000000658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34</a:t>
                    </a:r>
                    <a:r>
                      <a:rPr lang="ru-RU" dirty="0" smtClean="0"/>
                      <a:t> 570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2400" b="1">
                    <a:solidFill>
                      <a:srgbClr val="050A0F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2016 г.</c:v>
                </c:pt>
                <c:pt idx="1">
                  <c:v>2017 г.</c:v>
                </c:pt>
                <c:pt idx="2">
                  <c:v>2018 г.</c:v>
                </c:pt>
                <c:pt idx="3">
                  <c:v>2019 г.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33042</c:v>
                </c:pt>
                <c:pt idx="1">
                  <c:v>33939</c:v>
                </c:pt>
                <c:pt idx="2">
                  <c:v>34242</c:v>
                </c:pt>
                <c:pt idx="3">
                  <c:v>34577</c:v>
                </c:pt>
              </c:numCache>
            </c:numRef>
          </c:val>
        </c:ser>
        <c:shape val="box"/>
        <c:axId val="124675200"/>
        <c:axId val="124676736"/>
        <c:axId val="0"/>
      </c:bar3DChart>
      <c:catAx>
        <c:axId val="12467520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2000" b="1">
                <a:solidFill>
                  <a:srgbClr val="050A0F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24676736"/>
        <c:crosses val="autoZero"/>
        <c:auto val="1"/>
        <c:lblAlgn val="ctr"/>
        <c:lblOffset val="100"/>
      </c:catAx>
      <c:valAx>
        <c:axId val="124676736"/>
        <c:scaling>
          <c:orientation val="minMax"/>
        </c:scaling>
        <c:delete val="1"/>
        <c:axPos val="l"/>
        <c:numFmt formatCode="General" sourceLinked="1"/>
        <c:tickLblPos val="none"/>
        <c:crossAx val="124675200"/>
        <c:crosses val="autoZero"/>
        <c:crossBetween val="between"/>
      </c:valAx>
      <c:spPr>
        <a:noFill/>
        <a:ln w="43795">
          <a:noFill/>
        </a:ln>
      </c:spPr>
    </c:plotArea>
    <c:plotVisOnly val="1"/>
    <c:dispBlanksAs val="gap"/>
  </c:chart>
  <c:txPr>
    <a:bodyPr/>
    <a:lstStyle/>
    <a:p>
      <a:pPr>
        <a:defRPr sz="3104"/>
      </a:pPr>
      <a:endParaRPr lang="ru-RU"/>
    </a:p>
  </c:txPr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0"/>
      <c:rotY val="10"/>
      <c:depthPercent val="80"/>
      <c:rAngAx val="1"/>
    </c:view3D>
    <c:sideWall>
      <c:spPr>
        <a:noFill/>
      </c:spPr>
    </c:sideWall>
    <c:backWall>
      <c:spPr>
        <a:noFill/>
      </c:spPr>
    </c:backWall>
    <c:plotArea>
      <c:layout>
        <c:manualLayout>
          <c:layoutTarget val="inner"/>
          <c:xMode val="edge"/>
          <c:yMode val="edge"/>
          <c:x val="2.8290762707081949E-2"/>
          <c:y val="0.17477483658877691"/>
          <c:w val="0.93084480227159005"/>
          <c:h val="0.70070080949565294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2017</c:v>
                </c:pt>
              </c:strCache>
            </c:strRef>
          </c:tx>
          <c:dLbls>
            <c:txPr>
              <a:bodyPr/>
              <a:lstStyle/>
              <a:p>
                <a:pPr>
                  <a:defRPr sz="1600" b="1" i="0" baseline="0">
                    <a:solidFill>
                      <a:srgbClr val="0033CC"/>
                    </a:solidFill>
                    <a:latin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Лист1!$B$2</c:f>
              <c:numCache>
                <c:formatCode>General</c:formatCode>
                <c:ptCount val="1"/>
                <c:pt idx="0">
                  <c:v>11464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2018</c:v>
                </c:pt>
              </c:strCache>
            </c:strRef>
          </c:tx>
          <c:dLbls>
            <c:txPr>
              <a:bodyPr/>
              <a:lstStyle/>
              <a:p>
                <a:pPr>
                  <a:defRPr sz="1600" b="1" i="0" baseline="0">
                    <a:solidFill>
                      <a:srgbClr val="0033CC"/>
                    </a:solidFill>
                    <a:latin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Лист1!$C$2</c:f>
              <c:numCache>
                <c:formatCode>#,##0</c:formatCode>
                <c:ptCount val="1"/>
                <c:pt idx="0">
                  <c:v>11267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2019</c:v>
                </c:pt>
              </c:strCache>
            </c:strRef>
          </c:tx>
          <c:dLbls>
            <c:txPr>
              <a:bodyPr/>
              <a:lstStyle/>
              <a:p>
                <a:pPr>
                  <a:defRPr sz="1600" b="1" i="0" baseline="0">
                    <a:solidFill>
                      <a:srgbClr val="0033CC"/>
                    </a:solidFill>
                    <a:latin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numRef>
              <c:f>Лист1!$A$2</c:f>
              <c:numCache>
                <c:formatCode>General</c:formatCode>
                <c:ptCount val="1"/>
              </c:numCache>
            </c:numRef>
          </c:cat>
          <c:val>
            <c:numRef>
              <c:f>Лист1!$D$2</c:f>
              <c:numCache>
                <c:formatCode>General</c:formatCode>
                <c:ptCount val="1"/>
                <c:pt idx="0">
                  <c:v>10478</c:v>
                </c:pt>
              </c:numCache>
            </c:numRef>
          </c:val>
        </c:ser>
        <c:dLbls>
          <c:showVal val="1"/>
        </c:dLbls>
        <c:shape val="box"/>
        <c:axId val="153563904"/>
        <c:axId val="153565440"/>
        <c:axId val="0"/>
      </c:bar3DChart>
      <c:catAx>
        <c:axId val="153563904"/>
        <c:scaling>
          <c:orientation val="minMax"/>
        </c:scaling>
        <c:axPos val="b"/>
        <c:numFmt formatCode="General" sourceLinked="1"/>
        <c:majorTickMark val="none"/>
        <c:tickLblPos val="nextTo"/>
        <c:spPr>
          <a:noFill/>
        </c:spPr>
        <c:txPr>
          <a:bodyPr/>
          <a:lstStyle/>
          <a:p>
            <a:pPr>
              <a:defRPr sz="1400" baseline="0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3565440"/>
        <c:crosses val="autoZero"/>
        <c:auto val="1"/>
        <c:lblAlgn val="ctr"/>
        <c:lblOffset val="100"/>
      </c:catAx>
      <c:valAx>
        <c:axId val="153565440"/>
        <c:scaling>
          <c:orientation val="minMax"/>
          <c:max val="11900"/>
          <c:min val="5000"/>
        </c:scaling>
        <c:delete val="1"/>
        <c:axPos val="l"/>
        <c:numFmt formatCode="General" sourceLinked="1"/>
        <c:majorTickMark val="none"/>
        <c:tickLblPos val="none"/>
        <c:crossAx val="153563904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14409429182000708"/>
          <c:y val="6.2830146420672472E-2"/>
          <c:w val="0.66502597320076196"/>
          <c:h val="9.4225997440541928E-2"/>
        </c:manualLayout>
      </c:layout>
      <c:txPr>
        <a:bodyPr/>
        <a:lstStyle/>
        <a:p>
          <a:pPr>
            <a:defRPr sz="18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floor>
      <c:spPr>
        <a:noFill/>
        <a:ln w="9525">
          <a:noFill/>
        </a:ln>
      </c:spPr>
    </c:floor>
    <c:plotArea>
      <c:layout>
        <c:manualLayout>
          <c:layoutTarget val="inner"/>
          <c:xMode val="edge"/>
          <c:yMode val="edge"/>
          <c:x val="3.4564021995286527E-2"/>
          <c:y val="0.16591817241222476"/>
          <c:w val="0.93087195600943995"/>
          <c:h val="0.63589917183382572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Книговыдача</c:v>
                </c:pt>
              </c:strCache>
            </c:strRef>
          </c:tx>
          <c:dPt>
            <c:idx val="1"/>
            <c:spPr>
              <a:solidFill>
                <a:srgbClr val="FF0000"/>
              </a:solidFill>
            </c:spPr>
          </c:dPt>
          <c:dPt>
            <c:idx val="2"/>
            <c:spPr>
              <a:solidFill>
                <a:schemeClr val="accent3">
                  <a:lumMod val="60000"/>
                  <a:lumOff val="40000"/>
                </a:schemeClr>
              </a:solidFill>
            </c:spPr>
          </c:dPt>
          <c:dLbls>
            <c:dLbl>
              <c:idx val="0"/>
              <c:layout>
                <c:manualLayout>
                  <c:x val="1.8853102906520033E-2"/>
                  <c:y val="-2.2429807506921542E-2"/>
                </c:manualLayout>
              </c:layout>
              <c:tx>
                <c:rich>
                  <a:bodyPr/>
                  <a:lstStyle/>
                  <a:p>
                    <a:pPr>
                      <a:defRPr sz="1600" b="1">
                        <a:solidFill>
                          <a:srgbClr val="0033CC"/>
                        </a:solidFill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dirty="0" smtClean="0"/>
                      <a:t> 192 680</a:t>
                    </a:r>
                    <a:endParaRPr lang="en-US" dirty="0"/>
                  </a:p>
                </c:rich>
              </c:tx>
              <c:spPr/>
              <c:showVal val="1"/>
            </c:dLbl>
            <c:dLbl>
              <c:idx val="1"/>
              <c:layout>
                <c:manualLayout>
                  <c:x val="2.199528672427381E-2"/>
                  <c:y val="-1.4953205004614009E-2"/>
                </c:manualLayout>
              </c:layout>
              <c:tx>
                <c:rich>
                  <a:bodyPr/>
                  <a:lstStyle/>
                  <a:p>
                    <a:pPr>
                      <a:defRPr sz="1600" b="1">
                        <a:solidFill>
                          <a:srgbClr val="0033CC"/>
                        </a:solidFill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dirty="0" smtClean="0"/>
                      <a:t> </a:t>
                    </a:r>
                    <a:r>
                      <a:rPr lang="en-US" dirty="0" smtClean="0"/>
                      <a:t>1</a:t>
                    </a:r>
                    <a:r>
                      <a:rPr lang="ru-RU" dirty="0" smtClean="0"/>
                      <a:t>86 788</a:t>
                    </a:r>
                    <a:endParaRPr lang="en-US" dirty="0"/>
                  </a:p>
                </c:rich>
              </c:tx>
              <c:spPr/>
              <c:showVal val="1"/>
            </c:dLbl>
            <c:dLbl>
              <c:idx val="2"/>
              <c:layout>
                <c:manualLayout>
                  <c:x val="2.8279654359780037E-2"/>
                  <c:y val="-2.9906410009228009E-2"/>
                </c:manualLayout>
              </c:layout>
              <c:tx>
                <c:rich>
                  <a:bodyPr/>
                  <a:lstStyle/>
                  <a:p>
                    <a:pPr>
                      <a:defRPr sz="1600" b="1">
                        <a:solidFill>
                          <a:srgbClr val="0033CC"/>
                        </a:solidFill>
                        <a:latin typeface="Times New Roman" pitchFamily="18" charset="0"/>
                        <a:cs typeface="Times New Roman" pitchFamily="18" charset="0"/>
                      </a:defRPr>
                    </a:pPr>
                    <a:r>
                      <a:rPr lang="ru-RU" dirty="0" smtClean="0"/>
                      <a:t> </a:t>
                    </a:r>
                    <a:r>
                      <a:rPr lang="en-US" dirty="0" smtClean="0"/>
                      <a:t>1</a:t>
                    </a:r>
                    <a:r>
                      <a:rPr lang="ru-RU" dirty="0" smtClean="0"/>
                      <a:t>98 015</a:t>
                    </a:r>
                    <a:endParaRPr lang="en-US" dirty="0"/>
                  </a:p>
                </c:rich>
              </c:tx>
              <c:spPr/>
              <c:showVal val="1"/>
            </c:dLbl>
            <c:txPr>
              <a:bodyPr/>
              <a:lstStyle/>
              <a:p>
                <a:pPr>
                  <a:defRPr sz="16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Лист1!$A$2:$A$4</c:f>
              <c:strCache>
                <c:ptCount val="3"/>
                <c:pt idx="0">
                  <c:v>2017 г.</c:v>
                </c:pt>
                <c:pt idx="1">
                  <c:v>2018 г.</c:v>
                </c:pt>
                <c:pt idx="2">
                  <c:v>2019 г.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192680</c:v>
                </c:pt>
                <c:pt idx="1">
                  <c:v>186788</c:v>
                </c:pt>
                <c:pt idx="2">
                  <c:v>198015</c:v>
                </c:pt>
              </c:numCache>
            </c:numRef>
          </c:val>
        </c:ser>
        <c:dLbls>
          <c:showVal val="1"/>
        </c:dLbls>
        <c:shape val="box"/>
        <c:axId val="152965504"/>
        <c:axId val="152967040"/>
        <c:axId val="0"/>
      </c:bar3DChart>
      <c:catAx>
        <c:axId val="152965504"/>
        <c:scaling>
          <c:orientation val="minMax"/>
        </c:scaling>
        <c:delete val="1"/>
        <c:axPos val="b"/>
        <c:majorTickMark val="none"/>
        <c:tickLblPos val="none"/>
        <c:crossAx val="152967040"/>
        <c:crosses val="autoZero"/>
        <c:auto val="1"/>
        <c:lblAlgn val="ctr"/>
        <c:lblOffset val="100"/>
      </c:catAx>
      <c:valAx>
        <c:axId val="152967040"/>
        <c:scaling>
          <c:orientation val="minMax"/>
          <c:min val="10000"/>
        </c:scaling>
        <c:delete val="1"/>
        <c:axPos val="l"/>
        <c:numFmt formatCode="General" sourceLinked="1"/>
        <c:tickLblPos val="none"/>
        <c:crossAx val="152965504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11885322661454435"/>
          <c:y val="2.005905868688089E-3"/>
          <c:w val="0.77256081795745679"/>
          <c:h val="9.6207390356655265E-2"/>
        </c:manualLayout>
      </c:layout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6"/>
  <c:chart>
    <c:autoTitleDeleted val="1"/>
    <c:view3D>
      <c:rotX val="0"/>
      <c:depthPercent val="100"/>
      <c:perspective val="20"/>
    </c:view3D>
    <c:plotArea>
      <c:layout/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Столбец1</c:v>
                </c:pt>
              </c:strCache>
            </c:strRef>
          </c:tx>
          <c:dLbls>
            <c:txPr>
              <a:bodyPr/>
              <a:lstStyle/>
              <a:p>
                <a:pPr>
                  <a:defRPr sz="20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  <c:pt idx="3">
                  <c:v>2019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91</c:v>
                </c:pt>
                <c:pt idx="1">
                  <c:v>94</c:v>
                </c:pt>
                <c:pt idx="2">
                  <c:v>84</c:v>
                </c:pt>
                <c:pt idx="3">
                  <c:v>113</c:v>
                </c:pt>
              </c:numCache>
            </c:numRef>
          </c:val>
        </c:ser>
        <c:shape val="box"/>
        <c:axId val="153948160"/>
        <c:axId val="153949696"/>
        <c:axId val="0"/>
      </c:bar3DChart>
      <c:catAx>
        <c:axId val="153948160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3949696"/>
        <c:crosses val="autoZero"/>
        <c:auto val="1"/>
        <c:lblAlgn val="ctr"/>
        <c:lblOffset val="100"/>
      </c:catAx>
      <c:valAx>
        <c:axId val="153949696"/>
        <c:scaling>
          <c:orientation val="minMax"/>
        </c:scaling>
        <c:delete val="1"/>
        <c:axPos val="l"/>
        <c:numFmt formatCode="General" sourceLinked="1"/>
        <c:tickLblPos val="none"/>
        <c:crossAx val="15394816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800"/>
      </a:pPr>
      <a:endParaRPr lang="ru-RU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depthPercent val="100"/>
      <c:rAngAx val="1"/>
    </c:view3D>
    <c:plotArea>
      <c:layout>
        <c:manualLayout>
          <c:layoutTarget val="inner"/>
          <c:xMode val="edge"/>
          <c:yMode val="edge"/>
          <c:x val="1.9408848434260686E-2"/>
          <c:y val="0"/>
          <c:w val="0.66211570619033666"/>
          <c:h val="0.86878416003097281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рождаемость, чел.</c:v>
                </c:pt>
              </c:strCache>
            </c:strRef>
          </c:tx>
          <c:spPr>
            <a:solidFill>
              <a:srgbClr val="FFFF00"/>
            </a:solidFill>
          </c:spPr>
          <c:dLbls>
            <c:txPr>
              <a:bodyPr/>
              <a:lstStyle/>
              <a:p>
                <a:pPr>
                  <a:defRPr sz="1800" b="1">
                    <a:solidFill>
                      <a:srgbClr val="050A0F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2016 г.</c:v>
                </c:pt>
                <c:pt idx="1">
                  <c:v>2017г.</c:v>
                </c:pt>
                <c:pt idx="2">
                  <c:v>2018 г.</c:v>
                </c:pt>
                <c:pt idx="3">
                  <c:v>2019 г.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441</c:v>
                </c:pt>
                <c:pt idx="1">
                  <c:v>402</c:v>
                </c:pt>
                <c:pt idx="2">
                  <c:v>413</c:v>
                </c:pt>
                <c:pt idx="3">
                  <c:v>320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смертность, чел.</c:v>
                </c:pt>
              </c:strCache>
            </c:strRef>
          </c:tx>
          <c:spPr>
            <a:solidFill>
              <a:srgbClr val="666699"/>
            </a:solidFill>
          </c:spPr>
          <c:dLbls>
            <c:dLbl>
              <c:idx val="0"/>
              <c:layout>
                <c:manualLayout>
                  <c:x val="1.8803152599241483E-2"/>
                  <c:y val="-3.2921733891810492E-3"/>
                </c:manualLayout>
              </c:layout>
              <c:showVal val="1"/>
            </c:dLbl>
            <c:dLbl>
              <c:idx val="1"/>
              <c:layout>
                <c:manualLayout>
                  <c:x val="2.7350235922704812E-2"/>
                  <c:y val="-3.2921733891810292E-3"/>
                </c:manualLayout>
              </c:layout>
              <c:showVal val="1"/>
            </c:dLbl>
            <c:dLbl>
              <c:idx val="2"/>
              <c:layout>
                <c:manualLayout>
                  <c:x val="1.7093897451690224E-2"/>
                  <c:y val="0"/>
                </c:manualLayout>
              </c:layout>
              <c:showVal val="1"/>
            </c:dLbl>
            <c:dLbl>
              <c:idx val="3"/>
              <c:layout>
                <c:manualLayout>
                  <c:x val="2.9059625667874189E-2"/>
                  <c:y val="-9.8765201675431267E-3"/>
                </c:manualLayout>
              </c:layout>
              <c:showVal val="1"/>
            </c:dLbl>
            <c:txPr>
              <a:bodyPr/>
              <a:lstStyle/>
              <a:p>
                <a:pPr>
                  <a:defRPr sz="1600" b="1">
                    <a:solidFill>
                      <a:srgbClr val="050A0F"/>
                    </a:solidFill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2016 г.</c:v>
                </c:pt>
                <c:pt idx="1">
                  <c:v>2017г.</c:v>
                </c:pt>
                <c:pt idx="2">
                  <c:v>2018 г.</c:v>
                </c:pt>
                <c:pt idx="3">
                  <c:v>2019 г.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290</c:v>
                </c:pt>
                <c:pt idx="1">
                  <c:v>301</c:v>
                </c:pt>
                <c:pt idx="2">
                  <c:v>299</c:v>
                </c:pt>
                <c:pt idx="3">
                  <c:v>308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естественный прирост, чел.</c:v>
                </c:pt>
              </c:strCache>
            </c:strRef>
          </c:tx>
          <c:dLbls>
            <c:dLbl>
              <c:idx val="0"/>
              <c:layout>
                <c:manualLayout>
                  <c:x val="2.2279885319686242E-2"/>
                  <c:y val="-2.5598076955322988E-2"/>
                </c:manualLayout>
              </c:layout>
              <c:tx>
                <c:rich>
                  <a:bodyPr/>
                  <a:lstStyle/>
                  <a:p>
                    <a:r>
                      <a:rPr lang="ru-RU" sz="1800" b="1" i="1" dirty="0" smtClean="0">
                        <a:solidFill>
                          <a:srgbClr val="0F4D22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+151</a:t>
                    </a:r>
                    <a:endParaRPr lang="en-US" sz="1800" b="1" i="1" dirty="0">
                      <a:solidFill>
                        <a:srgbClr val="0F4D22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</c:dLbl>
            <c:dLbl>
              <c:idx val="1"/>
              <c:layout>
                <c:manualLayout>
                  <c:x val="3.652447960111968E-2"/>
                  <c:y val="-1.3679356014784544E-2"/>
                </c:manualLayout>
              </c:layout>
              <c:tx>
                <c:rich>
                  <a:bodyPr/>
                  <a:lstStyle/>
                  <a:p>
                    <a:r>
                      <a:rPr lang="ru-RU" sz="1800" b="1" i="1" dirty="0" smtClean="0">
                        <a:solidFill>
                          <a:srgbClr val="0F4D22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+101</a:t>
                    </a:r>
                    <a:endParaRPr lang="en-US" sz="1800" b="1" i="1" dirty="0">
                      <a:solidFill>
                        <a:srgbClr val="0F4D22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</c:dLbl>
            <c:dLbl>
              <c:idx val="2"/>
              <c:layout>
                <c:manualLayout>
                  <c:x val="3.1501658574321252E-2"/>
                  <c:y val="-1.5210928872738422E-2"/>
                </c:manualLayout>
              </c:layout>
              <c:tx>
                <c:rich>
                  <a:bodyPr/>
                  <a:lstStyle/>
                  <a:p>
                    <a:r>
                      <a:rPr lang="ru-RU" sz="1800" b="1" i="1" dirty="0" smtClean="0">
                        <a:solidFill>
                          <a:srgbClr val="0F4D22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+114</a:t>
                    </a:r>
                    <a:endParaRPr lang="en-US" sz="1800" b="1" i="1" dirty="0">
                      <a:solidFill>
                        <a:srgbClr val="0F4D22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</c:dLbl>
            <c:dLbl>
              <c:idx val="3"/>
              <c:layout>
                <c:manualLayout>
                  <c:x val="3.7065482148027414E-2"/>
                  <c:y val="-2.3555680383650766E-2"/>
                </c:manualLayout>
              </c:layout>
              <c:tx>
                <c:rich>
                  <a:bodyPr/>
                  <a:lstStyle/>
                  <a:p>
                    <a:r>
                      <a:rPr lang="ru-RU" sz="1800" b="1" i="1" dirty="0" smtClean="0">
                        <a:solidFill>
                          <a:srgbClr val="0F4D22"/>
                        </a:solidFill>
                        <a:latin typeface="Times New Roman" pitchFamily="18" charset="0"/>
                        <a:cs typeface="Times New Roman" pitchFamily="18" charset="0"/>
                      </a:rPr>
                      <a:t>+12</a:t>
                    </a:r>
                    <a:endParaRPr lang="en-US" sz="1800" b="1" i="1" dirty="0">
                      <a:solidFill>
                        <a:srgbClr val="0F4D22"/>
                      </a:solidFill>
                      <a:latin typeface="Times New Roman" pitchFamily="18" charset="0"/>
                      <a:cs typeface="Times New Roman" pitchFamily="18" charset="0"/>
                    </a:endParaRPr>
                  </a:p>
                </c:rich>
              </c:tx>
            </c:dLbl>
            <c:txPr>
              <a:bodyPr/>
              <a:lstStyle/>
              <a:p>
                <a:pPr>
                  <a:defRPr sz="1800"/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2016 г.</c:v>
                </c:pt>
                <c:pt idx="1">
                  <c:v>2017г.</c:v>
                </c:pt>
                <c:pt idx="2">
                  <c:v>2018 г.</c:v>
                </c:pt>
                <c:pt idx="3">
                  <c:v>2019 г.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151</c:v>
                </c:pt>
                <c:pt idx="1">
                  <c:v>101</c:v>
                </c:pt>
                <c:pt idx="2">
                  <c:v>114</c:v>
                </c:pt>
                <c:pt idx="3">
                  <c:v>12</c:v>
                </c:pt>
              </c:numCache>
            </c:numRef>
          </c:val>
        </c:ser>
        <c:shape val="box"/>
        <c:axId val="140002432"/>
        <c:axId val="140003968"/>
        <c:axId val="0"/>
      </c:bar3DChart>
      <c:catAx>
        <c:axId val="140002432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800" b="1">
                <a:solidFill>
                  <a:srgbClr val="050A0F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40003968"/>
        <c:crosses val="autoZero"/>
        <c:auto val="1"/>
        <c:lblAlgn val="ctr"/>
        <c:lblOffset val="100"/>
      </c:catAx>
      <c:valAx>
        <c:axId val="140003968"/>
        <c:scaling>
          <c:orientation val="minMax"/>
        </c:scaling>
        <c:delete val="1"/>
        <c:axPos val="l"/>
        <c:numFmt formatCode="General" sourceLinked="1"/>
        <c:tickLblPos val="none"/>
        <c:crossAx val="140002432"/>
        <c:crosses val="autoZero"/>
        <c:crossBetween val="between"/>
      </c:valAx>
      <c:spPr>
        <a:noFill/>
        <a:ln w="47384">
          <a:noFill/>
        </a:ln>
      </c:spPr>
    </c:plotArea>
    <c:legend>
      <c:legendPos val="r"/>
      <c:layout>
        <c:manualLayout>
          <c:xMode val="edge"/>
          <c:yMode val="edge"/>
          <c:x val="0.69322432516392629"/>
          <c:y val="0.18926103392015839"/>
          <c:w val="0.2914929780814835"/>
          <c:h val="0.64248502898535753"/>
        </c:manualLayout>
      </c:layout>
      <c:txPr>
        <a:bodyPr/>
        <a:lstStyle/>
        <a:p>
          <a:pPr>
            <a:defRPr sz="1800">
              <a:solidFill>
                <a:srgbClr val="050A0F"/>
              </a:solidFill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3354"/>
      </a:pPr>
      <a:endParaRPr lang="ru-RU"/>
    </a:p>
  </c:txPr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depthPercent val="100"/>
      <c:rAngAx val="1"/>
    </c:view3D>
    <c:plotArea>
      <c:layout>
        <c:manualLayout>
          <c:layoutTarget val="inner"/>
          <c:xMode val="edge"/>
          <c:yMode val="edge"/>
          <c:x val="5.3031690082395902E-2"/>
          <c:y val="0"/>
          <c:w val="0.65490367660849635"/>
          <c:h val="0.85059403975308479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число прибывших,чел.</c:v>
                </c:pt>
              </c:strCache>
            </c:strRef>
          </c:tx>
          <c:spPr>
            <a:solidFill>
              <a:srgbClr val="FFFF00"/>
            </a:solidFill>
          </c:spPr>
          <c:dLbls>
            <c:txPr>
              <a:bodyPr/>
              <a:lstStyle/>
              <a:p>
                <a:pPr>
                  <a:defRPr sz="1600" b="1" i="0" u="none" strike="noStrike" baseline="0">
                    <a:solidFill>
                      <a:srgbClr val="0033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2016 г.</c:v>
                </c:pt>
                <c:pt idx="1">
                  <c:v>2017г.</c:v>
                </c:pt>
                <c:pt idx="2">
                  <c:v>2018 г.</c:v>
                </c:pt>
                <c:pt idx="3">
                  <c:v>2019 г.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2522</c:v>
                </c:pt>
                <c:pt idx="1">
                  <c:v>2428</c:v>
                </c:pt>
                <c:pt idx="2">
                  <c:v>2083</c:v>
                </c:pt>
                <c:pt idx="3">
                  <c:v>2134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число выбывших, чел.</c:v>
                </c:pt>
              </c:strCache>
            </c:strRef>
          </c:tx>
          <c:spPr>
            <a:solidFill>
              <a:srgbClr val="666699"/>
            </a:solidFill>
          </c:spPr>
          <c:dLbls>
            <c:dLbl>
              <c:idx val="0"/>
              <c:layout>
                <c:manualLayout>
                  <c:x val="1.8803152599241483E-2"/>
                  <c:y val="-3.2921733891810492E-3"/>
                </c:manualLayout>
              </c:layout>
              <c:showVal val="1"/>
            </c:dLbl>
            <c:dLbl>
              <c:idx val="1"/>
              <c:layout>
                <c:manualLayout>
                  <c:x val="2.7350235922704812E-2"/>
                  <c:y val="-3.2921733891810292E-3"/>
                </c:manualLayout>
              </c:layout>
              <c:showVal val="1"/>
            </c:dLbl>
            <c:dLbl>
              <c:idx val="2"/>
              <c:layout>
                <c:manualLayout>
                  <c:x val="1.7093897451690224E-2"/>
                  <c:y val="0"/>
                </c:manualLayout>
              </c:layout>
              <c:showVal val="1"/>
            </c:dLbl>
            <c:dLbl>
              <c:idx val="3"/>
              <c:layout>
                <c:manualLayout>
                  <c:x val="2.9059625667874209E-2"/>
                  <c:y val="-9.8765201675431267E-3"/>
                </c:manualLayout>
              </c:layout>
              <c:showVal val="1"/>
            </c:dLbl>
            <c:txPr>
              <a:bodyPr/>
              <a:lstStyle/>
              <a:p>
                <a:pPr>
                  <a:defRPr sz="1400" b="1" i="0" u="none" strike="noStrike" baseline="0">
                    <a:solidFill>
                      <a:srgbClr val="0033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2016 г.</c:v>
                </c:pt>
                <c:pt idx="1">
                  <c:v>2017г.</c:v>
                </c:pt>
                <c:pt idx="2">
                  <c:v>2018 г.</c:v>
                </c:pt>
                <c:pt idx="3">
                  <c:v>2019 г.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1563</c:v>
                </c:pt>
                <c:pt idx="1">
                  <c:v>1632</c:v>
                </c:pt>
                <c:pt idx="2">
                  <c:v>1894</c:v>
                </c:pt>
                <c:pt idx="3">
                  <c:v>1818</c:v>
                </c:pt>
              </c:numCache>
            </c:numRef>
          </c:val>
        </c:ser>
        <c:ser>
          <c:idx val="2"/>
          <c:order val="2"/>
          <c:tx>
            <c:strRef>
              <c:f>Лист1!$D$1</c:f>
              <c:strCache>
                <c:ptCount val="1"/>
                <c:pt idx="0">
                  <c:v>миграционный прирост, чел.</c:v>
                </c:pt>
              </c:strCache>
            </c:strRef>
          </c:tx>
          <c:dLbls>
            <c:dLbl>
              <c:idx val="0"/>
              <c:layout>
                <c:manualLayout>
                  <c:x val="2.2408964903443854E-2"/>
                  <c:y val="-1.3169242733547196E-2"/>
                </c:manualLayout>
              </c:layout>
              <c:tx>
                <c:rich>
                  <a:bodyPr/>
                  <a:lstStyle/>
                  <a:p>
                    <a:pPr>
                      <a:defRPr sz="1600" b="1" i="1" u="none" strike="noStrike" baseline="0">
                        <a:solidFill>
                          <a:srgbClr val="008000"/>
                        </a:solidFill>
                        <a:latin typeface="Times New Roman"/>
                        <a:ea typeface="Times New Roman"/>
                        <a:cs typeface="Times New Roman"/>
                      </a:defRPr>
                    </a:pPr>
                    <a:r>
                      <a:rPr lang="ru-RU" sz="1600" dirty="0" smtClean="0"/>
                      <a:t>+959</a:t>
                    </a:r>
                    <a:endParaRPr lang="ru-RU" sz="1600" dirty="0"/>
                  </a:p>
                </c:rich>
              </c:tx>
              <c:spPr/>
            </c:dLbl>
            <c:dLbl>
              <c:idx val="1"/>
              <c:layout>
                <c:manualLayout>
                  <c:x val="3.4360412851947207E-2"/>
                  <c:y val="3.2921810699590038E-3"/>
                </c:manualLayout>
              </c:layout>
              <c:tx>
                <c:rich>
                  <a:bodyPr/>
                  <a:lstStyle/>
                  <a:p>
                    <a:pPr>
                      <a:defRPr sz="1600" b="1" i="1" u="none" strike="noStrike" baseline="0">
                        <a:solidFill>
                          <a:srgbClr val="008000"/>
                        </a:solidFill>
                        <a:latin typeface="Times New Roman"/>
                        <a:ea typeface="Times New Roman"/>
                        <a:cs typeface="Times New Roman"/>
                      </a:defRPr>
                    </a:pPr>
                    <a:r>
                      <a:rPr lang="ru-RU" sz="1600" dirty="0" smtClean="0"/>
                      <a:t>+796</a:t>
                    </a:r>
                    <a:endParaRPr lang="ru-RU" sz="1600" dirty="0"/>
                  </a:p>
                </c:rich>
              </c:tx>
              <c:spPr/>
            </c:dLbl>
            <c:dLbl>
              <c:idx val="2"/>
              <c:layout>
                <c:manualLayout>
                  <c:x val="3.1372550864821359E-2"/>
                  <c:y val="-6.5843621399177934E-3"/>
                </c:manualLayout>
              </c:layout>
              <c:tx>
                <c:rich>
                  <a:bodyPr/>
                  <a:lstStyle/>
                  <a:p>
                    <a:pPr>
                      <a:defRPr sz="1600" b="1" i="1" u="none" strike="noStrike" baseline="0">
                        <a:solidFill>
                          <a:srgbClr val="008000"/>
                        </a:solidFill>
                        <a:latin typeface="Times New Roman"/>
                        <a:ea typeface="Times New Roman"/>
                        <a:cs typeface="Times New Roman"/>
                      </a:defRPr>
                    </a:pPr>
                    <a:r>
                      <a:rPr lang="ru-RU" sz="1600" dirty="0" smtClean="0"/>
                      <a:t>+189</a:t>
                    </a:r>
                    <a:endParaRPr lang="ru-RU" sz="1600" dirty="0"/>
                  </a:p>
                </c:rich>
              </c:tx>
              <c:spPr/>
            </c:dLbl>
            <c:dLbl>
              <c:idx val="3"/>
              <c:layout>
                <c:manualLayout>
                  <c:x val="2.8384688877695508E-2"/>
                  <c:y val="3.2921810699588602E-3"/>
                </c:manualLayout>
              </c:layout>
              <c:tx>
                <c:rich>
                  <a:bodyPr/>
                  <a:lstStyle/>
                  <a:p>
                    <a:pPr>
                      <a:defRPr sz="1600" b="1" i="1" u="none" strike="noStrike" baseline="0">
                        <a:solidFill>
                          <a:srgbClr val="008000"/>
                        </a:solidFill>
                        <a:latin typeface="Times New Roman"/>
                        <a:ea typeface="Times New Roman"/>
                        <a:cs typeface="Times New Roman"/>
                      </a:defRPr>
                    </a:pPr>
                    <a:r>
                      <a:rPr lang="ru-RU" sz="1600" dirty="0" smtClean="0"/>
                      <a:t>+316</a:t>
                    </a:r>
                    <a:endParaRPr lang="ru-RU" sz="1600" dirty="0"/>
                  </a:p>
                </c:rich>
              </c:tx>
              <c:spPr/>
            </c:dLbl>
            <c:txPr>
              <a:bodyPr/>
              <a:lstStyle/>
              <a:p>
                <a:pPr>
                  <a:defRPr sz="1600" b="0" i="0" u="none" strike="noStrike" baseline="0">
                    <a:solidFill>
                      <a:srgbClr val="000000"/>
                    </a:solidFill>
                    <a:latin typeface="Calibri"/>
                    <a:ea typeface="Calibri"/>
                    <a:cs typeface="Calibri"/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2016 г.</c:v>
                </c:pt>
                <c:pt idx="1">
                  <c:v>2017г.</c:v>
                </c:pt>
                <c:pt idx="2">
                  <c:v>2018 г.</c:v>
                </c:pt>
                <c:pt idx="3">
                  <c:v>2019 г.</c:v>
                </c:pt>
              </c:strCache>
            </c:strRef>
          </c:cat>
          <c:val>
            <c:numRef>
              <c:f>Лист1!$D$2:$D$5</c:f>
              <c:numCache>
                <c:formatCode>General</c:formatCode>
                <c:ptCount val="4"/>
                <c:pt idx="0">
                  <c:v>959</c:v>
                </c:pt>
                <c:pt idx="1">
                  <c:v>796</c:v>
                </c:pt>
                <c:pt idx="2">
                  <c:v>189</c:v>
                </c:pt>
                <c:pt idx="3">
                  <c:v>316</c:v>
                </c:pt>
              </c:numCache>
            </c:numRef>
          </c:val>
        </c:ser>
        <c:shape val="box"/>
        <c:axId val="140608640"/>
        <c:axId val="140610176"/>
        <c:axId val="0"/>
      </c:bar3DChart>
      <c:catAx>
        <c:axId val="140608640"/>
        <c:scaling>
          <c:orientation val="minMax"/>
        </c:scaling>
        <c:axPos val="b"/>
        <c:numFmt formatCode="General" sourceLinked="1"/>
        <c:tickLblPos val="nextTo"/>
        <c:txPr>
          <a:bodyPr rot="0" vert="horz"/>
          <a:lstStyle/>
          <a:p>
            <a:pPr>
              <a:defRPr sz="1800" b="1" i="0" u="none" strike="noStrike" baseline="0">
                <a:solidFill>
                  <a:srgbClr val="0033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40610176"/>
        <c:crosses val="autoZero"/>
        <c:auto val="1"/>
        <c:lblAlgn val="ctr"/>
        <c:lblOffset val="100"/>
      </c:catAx>
      <c:valAx>
        <c:axId val="140610176"/>
        <c:scaling>
          <c:orientation val="minMax"/>
        </c:scaling>
        <c:delete val="1"/>
        <c:axPos val="l"/>
        <c:numFmt formatCode="General" sourceLinked="1"/>
        <c:tickLblPos val="none"/>
        <c:crossAx val="140608640"/>
        <c:crosses val="autoZero"/>
        <c:crossBetween val="between"/>
      </c:valAx>
      <c:spPr>
        <a:noFill/>
        <a:ln w="40995">
          <a:noFill/>
        </a:ln>
      </c:spPr>
    </c:plotArea>
    <c:legend>
      <c:legendPos val="r"/>
      <c:layout>
        <c:manualLayout>
          <c:xMode val="edge"/>
          <c:yMode val="edge"/>
          <c:x val="0.70699253025110564"/>
          <c:y val="0.25030716844472178"/>
          <c:w val="0.28929372743226234"/>
          <c:h val="0.65362313247282211"/>
        </c:manualLayout>
      </c:layout>
      <c:txPr>
        <a:bodyPr/>
        <a:lstStyle/>
        <a:p>
          <a:pPr>
            <a:defRPr sz="1800" b="0" i="0" u="none" strike="noStrike" baseline="0">
              <a:solidFill>
                <a:srgbClr val="003300"/>
              </a:solidFill>
              <a:latin typeface="Times New Roman"/>
              <a:ea typeface="Times New Roman"/>
              <a:cs typeface="Times New Roman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3123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view3D>
      <c:rotX val="0"/>
      <c:rotY val="0"/>
      <c:depthPercent val="100"/>
      <c:perspective val="30"/>
    </c:view3D>
    <c:floor>
      <c:spPr>
        <a:noFill/>
        <a:ln w="12700">
          <a:noFill/>
        </a:ln>
      </c:spPr>
    </c:floor>
    <c:plotArea>
      <c:layout>
        <c:manualLayout>
          <c:layoutTarget val="inner"/>
          <c:xMode val="edge"/>
          <c:yMode val="edge"/>
          <c:x val="7.179487179487179E-2"/>
          <c:y val="6.6336044576137135E-2"/>
          <c:w val="0.8833333333333333"/>
          <c:h val="0.6510902029300456"/>
        </c:manualLayout>
      </c:layout>
      <c:bar3DChart>
        <c:barDir val="col"/>
        <c:grouping val="clustered"/>
        <c:ser>
          <c:idx val="0"/>
          <c:order val="0"/>
          <c:tx>
            <c:strRef>
              <c:f>Лист1!$B$1</c:f>
              <c:strCache>
                <c:ptCount val="1"/>
                <c:pt idx="0">
                  <c:v>Майминский район</c:v>
                </c:pt>
              </c:strCache>
            </c:strRef>
          </c:tx>
          <c:spPr>
            <a:solidFill>
              <a:srgbClr val="9999FF"/>
            </a:solidFill>
            <a:ln w="12250">
              <a:solidFill>
                <a:srgbClr val="000000"/>
              </a:solidFill>
              <a:prstDash val="solid"/>
            </a:ln>
          </c:spPr>
          <c:dLbls>
            <c:dLbl>
              <c:idx val="0"/>
              <c:layout>
                <c:manualLayout>
                  <c:x val="3.2888999111331612E-3"/>
                  <c:y val="-2.0378944386074696E-2"/>
                </c:manualLayout>
              </c:layout>
              <c:showVal val="1"/>
            </c:dLbl>
            <c:dLbl>
              <c:idx val="1"/>
              <c:layout>
                <c:manualLayout>
                  <c:x val="-1.6941189437934948E-2"/>
                  <c:y val="-1.2629826818874031E-2"/>
                </c:manualLayout>
              </c:layout>
              <c:showVal val="1"/>
            </c:dLbl>
            <c:dLbl>
              <c:idx val="2"/>
              <c:layout>
                <c:manualLayout>
                  <c:x val="-8.9039225941700047E-3"/>
                  <c:y val="-2.2581720296162421E-2"/>
                </c:manualLayout>
              </c:layout>
              <c:showVal val="1"/>
            </c:dLbl>
            <c:dLbl>
              <c:idx val="3"/>
              <c:layout>
                <c:manualLayout>
                  <c:x val="-1.5121968021713819E-2"/>
                  <c:y val="-8.9955022488758998E-3"/>
                </c:manualLayout>
              </c:layout>
              <c:showVal val="1"/>
            </c:dLbl>
            <c:spPr>
              <a:noFill/>
              <a:ln w="24500">
                <a:noFill/>
              </a:ln>
            </c:spPr>
            <c:txPr>
              <a:bodyPr/>
              <a:lstStyle/>
              <a:p>
                <a:pPr>
                  <a:defRPr sz="1538" b="1" i="0" u="none" strike="noStrike" baseline="0">
                    <a:solidFill>
                      <a:srgbClr val="003366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2016 г.</c:v>
                </c:pt>
                <c:pt idx="1">
                  <c:v>2017 г.</c:v>
                </c:pt>
                <c:pt idx="2">
                  <c:v>2018 г.</c:v>
                </c:pt>
                <c:pt idx="3">
                  <c:v>2019 г.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1.44</c:v>
                </c:pt>
                <c:pt idx="1">
                  <c:v>1.28</c:v>
                </c:pt>
                <c:pt idx="2">
                  <c:v>1.2</c:v>
                </c:pt>
                <c:pt idx="3">
                  <c:v>1.25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Республика Алтай</c:v>
                </c:pt>
              </c:strCache>
            </c:strRef>
          </c:tx>
          <c:spPr>
            <a:solidFill>
              <a:srgbClr val="993366"/>
            </a:solidFill>
            <a:ln w="12250">
              <a:solidFill>
                <a:srgbClr val="000000"/>
              </a:solidFill>
              <a:prstDash val="solid"/>
            </a:ln>
          </c:spPr>
          <c:dLbls>
            <c:dLbl>
              <c:idx val="0"/>
              <c:layout>
                <c:manualLayout>
                  <c:x val="2.5758847073250216E-2"/>
                  <c:y val="-2.5644028379511036E-2"/>
                </c:manualLayout>
              </c:layout>
              <c:showVal val="1"/>
            </c:dLbl>
            <c:dLbl>
              <c:idx val="1"/>
              <c:layout>
                <c:manualLayout>
                  <c:x val="8.1610074331260208E-3"/>
                  <c:y val="-1.8037280572312263E-2"/>
                </c:manualLayout>
              </c:layout>
              <c:showVal val="1"/>
            </c:dLbl>
            <c:dLbl>
              <c:idx val="2"/>
              <c:layout>
                <c:manualLayout>
                  <c:x val="4.8737608586329004E-3"/>
                  <c:y val="-2.0261365380302002E-2"/>
                </c:manualLayout>
              </c:layout>
              <c:showVal val="1"/>
            </c:dLbl>
            <c:dLbl>
              <c:idx val="3"/>
              <c:layout>
                <c:manualLayout>
                  <c:x val="-5.2493438320211968E-3"/>
                  <c:y val="-1.4992503748125961E-2"/>
                </c:manualLayout>
              </c:layout>
              <c:showVal val="1"/>
            </c:dLbl>
            <c:spPr>
              <a:noFill/>
              <a:ln w="24500">
                <a:noFill/>
              </a:ln>
            </c:spPr>
            <c:txPr>
              <a:bodyPr/>
              <a:lstStyle/>
              <a:p>
                <a:pPr>
                  <a:defRPr sz="1731" b="1" i="0" u="none" strike="noStrike" baseline="0">
                    <a:solidFill>
                      <a:srgbClr val="FF66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2016 г.</c:v>
                </c:pt>
                <c:pt idx="1">
                  <c:v>2017 г.</c:v>
                </c:pt>
                <c:pt idx="2">
                  <c:v>2018 г.</c:v>
                </c:pt>
                <c:pt idx="3">
                  <c:v>2019 г.</c:v>
                </c:pt>
              </c:strCache>
            </c:strRef>
          </c:cat>
          <c:val>
            <c:numRef>
              <c:f>Лист1!$C$2:$C$5</c:f>
              <c:numCache>
                <c:formatCode>General</c:formatCode>
                <c:ptCount val="4"/>
                <c:pt idx="0">
                  <c:v>2.7</c:v>
                </c:pt>
                <c:pt idx="1">
                  <c:v>2.2000000000000002</c:v>
                </c:pt>
                <c:pt idx="2">
                  <c:v>2.2200000000000002</c:v>
                </c:pt>
                <c:pt idx="3">
                  <c:v>1.940000000000011</c:v>
                </c:pt>
              </c:numCache>
            </c:numRef>
          </c:val>
        </c:ser>
        <c:dLbls>
          <c:showVal val="1"/>
        </c:dLbls>
        <c:shape val="cylinder"/>
        <c:axId val="139966720"/>
        <c:axId val="140181504"/>
        <c:axId val="0"/>
      </c:bar3DChart>
      <c:catAx>
        <c:axId val="139966720"/>
        <c:scaling>
          <c:orientation val="minMax"/>
        </c:scaling>
        <c:axPos val="b"/>
        <c:numFmt formatCode="General" sourceLinked="1"/>
        <c:tickLblPos val="nextTo"/>
        <c:txPr>
          <a:bodyPr rot="0" vert="horz"/>
          <a:lstStyle/>
          <a:p>
            <a:pPr>
              <a:defRPr sz="1538" b="1" i="0" u="none" strike="noStrike" baseline="0">
                <a:solidFill>
                  <a:srgbClr val="003300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40181504"/>
        <c:crosses val="autoZero"/>
        <c:auto val="1"/>
        <c:lblAlgn val="ctr"/>
        <c:lblOffset val="100"/>
      </c:catAx>
      <c:valAx>
        <c:axId val="140181504"/>
        <c:scaling>
          <c:orientation val="minMax"/>
        </c:scaling>
        <c:delete val="1"/>
        <c:axPos val="l"/>
        <c:numFmt formatCode="General" sourceLinked="1"/>
        <c:tickLblPos val="none"/>
        <c:crossAx val="139966720"/>
        <c:crosses val="autoZero"/>
        <c:crossBetween val="between"/>
      </c:valAx>
      <c:spPr>
        <a:noFill/>
        <a:ln w="24500">
          <a:noFill/>
        </a:ln>
      </c:spPr>
    </c:plotArea>
    <c:legend>
      <c:legendPos val="r"/>
      <c:layout>
        <c:manualLayout>
          <c:xMode val="edge"/>
          <c:yMode val="edge"/>
          <c:x val="8.6277719222103089E-2"/>
          <c:y val="0.85809312638582314"/>
          <c:w val="0.91372228077789486"/>
          <c:h val="0.14412416851441243"/>
        </c:manualLayout>
      </c:layout>
      <c:txPr>
        <a:bodyPr/>
        <a:lstStyle/>
        <a:p>
          <a:pPr>
            <a:defRPr sz="2000" b="0" i="0" u="none" strike="noStrike" baseline="0">
              <a:solidFill>
                <a:srgbClr val="003300"/>
              </a:solidFill>
              <a:latin typeface="Times New Roman"/>
              <a:ea typeface="Times New Roman"/>
              <a:cs typeface="Times New Roman"/>
            </a:defRPr>
          </a:pPr>
          <a:endParaRPr lang="ru-RU"/>
        </a:p>
      </c:txPr>
    </c:legend>
    <c:plotVisOnly val="1"/>
    <c:dispBlanksAs val="gap"/>
  </c:chart>
  <c:txPr>
    <a:bodyPr/>
    <a:lstStyle/>
    <a:p>
      <a:pPr>
        <a:defRPr sz="1731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0"/>
      <c:rotY val="0"/>
      <c:perspective val="30"/>
    </c:view3D>
    <c:floor>
      <c:spPr>
        <a:noFill/>
        <a:ln w="12700">
          <a:noFill/>
        </a:ln>
      </c:spPr>
    </c:floor>
    <c:sideWall>
      <c:spPr>
        <a:noFill/>
        <a:ln w="19541">
          <a:noFill/>
        </a:ln>
      </c:spPr>
    </c:sideWall>
    <c:backWall>
      <c:spPr>
        <a:noFill/>
        <a:ln w="19541">
          <a:noFill/>
        </a:ln>
      </c:spPr>
    </c:backWall>
    <c:plotArea>
      <c:layout>
        <c:manualLayout>
          <c:layoutTarget val="inner"/>
          <c:xMode val="edge"/>
          <c:yMode val="edge"/>
          <c:x val="0.13306038894575231"/>
          <c:y val="5.0884955752212392E-2"/>
          <c:w val="0.752827445899241"/>
          <c:h val="0.74607478525500603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млн. руб.</c:v>
                </c:pt>
              </c:strCache>
            </c:strRef>
          </c:tx>
          <c:dLbls>
            <c:dLbl>
              <c:idx val="0"/>
              <c:layout>
                <c:manualLayout>
                  <c:x val="0"/>
                  <c:y val="-0.37037653188089853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chemeClr val="tx1"/>
                        </a:solidFill>
                      </a:rPr>
                      <a:t> 2775,8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c:rich>
              </c:tx>
              <c:showVal val="1"/>
            </c:dLbl>
            <c:dLbl>
              <c:idx val="1"/>
              <c:layout>
                <c:manualLayout>
                  <c:x val="0"/>
                  <c:y val="-0.33834586466166561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>
                        <a:solidFill>
                          <a:schemeClr val="tx1"/>
                        </a:solidFill>
                      </a:rPr>
                      <a:t>2362,1</a:t>
                    </a:r>
                    <a:endParaRPr lang="en-US" dirty="0">
                      <a:solidFill>
                        <a:schemeClr val="tx1"/>
                      </a:solidFill>
                    </a:endParaRPr>
                  </a:p>
                </c:rich>
              </c:tx>
              <c:showVal val="1"/>
            </c:dLbl>
            <c:dLbl>
              <c:idx val="2"/>
              <c:layout>
                <c:manualLayout>
                  <c:x val="-4.4784472083346637E-3"/>
                  <c:y val="-0.37418538968610504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3282,9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-1.4928157361115758E-3"/>
                  <c:y val="-0.33559059677807096"/>
                </c:manualLayout>
              </c:layout>
              <c:tx>
                <c:rich>
                  <a:bodyPr/>
                  <a:lstStyle/>
                  <a:p>
                    <a:r>
                      <a:rPr lang="ru-RU" sz="2000" dirty="0" smtClean="0">
                        <a:solidFill>
                          <a:schemeClr val="tx1"/>
                        </a:solidFill>
                      </a:rPr>
                      <a:t>2929,7</a:t>
                    </a:r>
                    <a:endParaRPr lang="en-US" sz="2000" dirty="0">
                      <a:solidFill>
                        <a:schemeClr val="tx1"/>
                      </a:solidFill>
                    </a:endParaRPr>
                  </a:p>
                </c:rich>
              </c:tx>
              <c:showVal val="1"/>
            </c:dLbl>
            <c:spPr>
              <a:noFill/>
              <a:ln w="19541">
                <a:noFill/>
              </a:ln>
            </c:spPr>
            <c:txPr>
              <a:bodyPr/>
              <a:lstStyle/>
              <a:p>
                <a:pPr>
                  <a:defRPr sz="2000" b="1" i="0" u="none" strike="noStrike" baseline="0">
                    <a:solidFill>
                      <a:schemeClr val="tx1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2016 г.</c:v>
                </c:pt>
                <c:pt idx="1">
                  <c:v>2017 г.</c:v>
                </c:pt>
                <c:pt idx="2">
                  <c:v>2018 г.</c:v>
                </c:pt>
                <c:pt idx="3">
                  <c:v>2019 г.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2775.8</c:v>
                </c:pt>
                <c:pt idx="1">
                  <c:v>2362.1</c:v>
                </c:pt>
                <c:pt idx="2">
                  <c:v>3282.9</c:v>
                </c:pt>
                <c:pt idx="3">
                  <c:v>2929.7</c:v>
                </c:pt>
              </c:numCache>
            </c:numRef>
          </c:val>
        </c:ser>
        <c:shape val="box"/>
        <c:axId val="116701440"/>
        <c:axId val="139931648"/>
        <c:axId val="0"/>
      </c:bar3DChart>
      <c:catAx>
        <c:axId val="116701440"/>
        <c:scaling>
          <c:orientation val="minMax"/>
        </c:scaling>
        <c:axPos val="b"/>
        <c:numFmt formatCode="General" sourceLinked="1"/>
        <c:tickLblPos val="nextTo"/>
        <c:txPr>
          <a:bodyPr rot="0" vert="horz"/>
          <a:lstStyle/>
          <a:p>
            <a:pPr>
              <a:defRPr sz="1800" b="1" i="0" u="none" strike="noStrike" baseline="0">
                <a:solidFill>
                  <a:srgbClr val="050A0F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39931648"/>
        <c:crosses val="autoZero"/>
        <c:auto val="1"/>
        <c:lblAlgn val="ctr"/>
        <c:lblOffset val="100"/>
      </c:catAx>
      <c:valAx>
        <c:axId val="139931648"/>
        <c:scaling>
          <c:orientation val="minMax"/>
        </c:scaling>
        <c:delete val="1"/>
        <c:axPos val="l"/>
        <c:numFmt formatCode="General" sourceLinked="1"/>
        <c:tickLblPos val="none"/>
        <c:crossAx val="116701440"/>
        <c:crosses val="autoZero"/>
        <c:crossBetween val="between"/>
        <c:majorUnit val="500"/>
      </c:valAx>
    </c:plotArea>
    <c:plotVisOnly val="1"/>
    <c:dispBlanksAs val="gap"/>
  </c:chart>
  <c:spPr>
    <a:noFill/>
  </c:spPr>
  <c:txPr>
    <a:bodyPr/>
    <a:lstStyle/>
    <a:p>
      <a:pPr>
        <a:defRPr sz="1385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otX val="0"/>
      <c:rotY val="0"/>
      <c:perspective val="30"/>
    </c:view3D>
    <c:floor>
      <c:spPr>
        <a:noFill/>
        <a:ln w="12700">
          <a:noFill/>
        </a:ln>
      </c:spPr>
    </c:floor>
    <c:sideWall>
      <c:spPr>
        <a:noFill/>
        <a:ln w="19541">
          <a:noFill/>
        </a:ln>
      </c:spPr>
    </c:sideWall>
    <c:backWall>
      <c:spPr>
        <a:noFill/>
        <a:ln w="19541">
          <a:noFill/>
        </a:ln>
      </c:spPr>
    </c:backWall>
    <c:plotArea>
      <c:layout>
        <c:manualLayout>
          <c:layoutTarget val="inner"/>
          <c:xMode val="edge"/>
          <c:yMode val="edge"/>
          <c:x val="0.13306038894575231"/>
          <c:y val="6.4361069556209932E-4"/>
          <c:w val="0.752827445899241"/>
          <c:h val="0.83216732782577052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ед.</c:v>
                </c:pt>
              </c:strCache>
            </c:strRef>
          </c:tx>
          <c:dLbls>
            <c:dLbl>
              <c:idx val="0"/>
              <c:layout>
                <c:manualLayout>
                  <c:x val="8.9568944166696189E-3"/>
                  <c:y val="-0.30049833421988853"/>
                </c:manualLayout>
              </c:layout>
              <c:showVal val="1"/>
            </c:dLbl>
            <c:dLbl>
              <c:idx val="1"/>
              <c:layout>
                <c:manualLayout>
                  <c:x val="-5.9712629444464331E-3"/>
                  <c:y val="-0.27588390764851928"/>
                </c:manualLayout>
              </c:layout>
              <c:showVal val="1"/>
            </c:dLbl>
            <c:dLbl>
              <c:idx val="2"/>
              <c:layout>
                <c:manualLayout>
                  <c:x val="-2.9856314722231212E-3"/>
                  <c:y val="-0.26878722278929451"/>
                </c:manualLayout>
              </c:layout>
              <c:showVal val="1"/>
            </c:dLbl>
            <c:dLbl>
              <c:idx val="3"/>
              <c:layout>
                <c:manualLayout>
                  <c:x val="-1.1942525888892689E-2"/>
                  <c:y val="-0.24904995149336207"/>
                </c:manualLayout>
              </c:layout>
              <c:tx>
                <c:rich>
                  <a:bodyPr/>
                  <a:lstStyle/>
                  <a:p>
                    <a:r>
                      <a:rPr lang="ru-RU" sz="2000" dirty="0" smtClean="0">
                        <a:solidFill>
                          <a:schemeClr val="bg2">
                            <a:lumMod val="10000"/>
                          </a:schemeClr>
                        </a:solidFill>
                      </a:rPr>
                      <a:t>1511</a:t>
                    </a:r>
                    <a:endParaRPr lang="en-US" sz="2000" dirty="0">
                      <a:solidFill>
                        <a:schemeClr val="bg2">
                          <a:lumMod val="10000"/>
                        </a:schemeClr>
                      </a:solidFill>
                    </a:endParaRPr>
                  </a:p>
                </c:rich>
              </c:tx>
              <c:showVal val="1"/>
            </c:dLbl>
            <c:spPr>
              <a:noFill/>
              <a:ln w="19541">
                <a:noFill/>
              </a:ln>
            </c:spPr>
            <c:txPr>
              <a:bodyPr/>
              <a:lstStyle/>
              <a:p>
                <a:pPr>
                  <a:defRPr sz="2000" b="1" i="0" u="none" strike="noStrike" baseline="0">
                    <a:solidFill>
                      <a:srgbClr val="003300"/>
                    </a:solidFill>
                    <a:latin typeface="Times New Roman"/>
                    <a:ea typeface="Times New Roman"/>
                    <a:cs typeface="Times New Roman"/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2016 г.</c:v>
                </c:pt>
                <c:pt idx="1">
                  <c:v>2017 г.</c:v>
                </c:pt>
                <c:pt idx="2">
                  <c:v>2018 г.</c:v>
                </c:pt>
                <c:pt idx="3">
                  <c:v>2019 г.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1604</c:v>
                </c:pt>
                <c:pt idx="1">
                  <c:v>1543</c:v>
                </c:pt>
                <c:pt idx="2">
                  <c:v>1526</c:v>
                </c:pt>
                <c:pt idx="3">
                  <c:v>1511</c:v>
                </c:pt>
              </c:numCache>
            </c:numRef>
          </c:val>
        </c:ser>
        <c:shape val="box"/>
        <c:axId val="140294784"/>
        <c:axId val="140544256"/>
        <c:axId val="0"/>
      </c:bar3DChart>
      <c:catAx>
        <c:axId val="140294784"/>
        <c:scaling>
          <c:orientation val="minMax"/>
        </c:scaling>
        <c:axPos val="b"/>
        <c:numFmt formatCode="General" sourceLinked="1"/>
        <c:tickLblPos val="nextTo"/>
        <c:txPr>
          <a:bodyPr rot="0" vert="horz"/>
          <a:lstStyle/>
          <a:p>
            <a:pPr>
              <a:defRPr sz="1846" b="1" i="0" u="none" strike="noStrike" baseline="0">
                <a:solidFill>
                  <a:srgbClr val="050A0F"/>
                </a:solidFill>
                <a:latin typeface="Times New Roman"/>
                <a:ea typeface="Times New Roman"/>
                <a:cs typeface="Times New Roman"/>
              </a:defRPr>
            </a:pPr>
            <a:endParaRPr lang="ru-RU"/>
          </a:p>
        </c:txPr>
        <c:crossAx val="140544256"/>
        <c:crosses val="autoZero"/>
        <c:auto val="1"/>
        <c:lblAlgn val="ctr"/>
        <c:lblOffset val="100"/>
      </c:catAx>
      <c:valAx>
        <c:axId val="140544256"/>
        <c:scaling>
          <c:orientation val="minMax"/>
        </c:scaling>
        <c:delete val="1"/>
        <c:axPos val="l"/>
        <c:numFmt formatCode="General" sourceLinked="1"/>
        <c:tickLblPos val="none"/>
        <c:crossAx val="140294784"/>
        <c:crosses val="autoZero"/>
        <c:crossBetween val="between"/>
        <c:majorUnit val="500"/>
      </c:valAx>
    </c:plotArea>
    <c:plotVisOnly val="1"/>
    <c:dispBlanksAs val="gap"/>
  </c:chart>
  <c:spPr>
    <a:noFill/>
  </c:spPr>
  <c:txPr>
    <a:bodyPr/>
    <a:lstStyle/>
    <a:p>
      <a:pPr>
        <a:defRPr sz="1385" b="0" i="0" u="none" strike="noStrike" baseline="0">
          <a:solidFill>
            <a:srgbClr val="000000"/>
          </a:solidFill>
          <a:latin typeface="Calibri"/>
          <a:ea typeface="Calibri"/>
          <a:cs typeface="Calibri"/>
        </a:defRPr>
      </a:pPr>
      <a:endParaRPr lang="ru-RU"/>
    </a:p>
  </c:tx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plotArea>
      <c:layout/>
      <c:lineChart>
        <c:grouping val="standard"/>
        <c:ser>
          <c:idx val="0"/>
          <c:order val="0"/>
          <c:tx>
            <c:strRef>
              <c:f>Лист1!$A$2</c:f>
              <c:strCache>
                <c:ptCount val="1"/>
                <c:pt idx="0">
                  <c:v>Инвестиции по полному кругу предприятий</c:v>
                </c:pt>
              </c:strCache>
            </c:strRef>
          </c:tx>
          <c:dLbls>
            <c:dLbl>
              <c:idx val="1"/>
              <c:layout>
                <c:manualLayout>
                  <c:x val="-9.259259259259486E-3"/>
                  <c:y val="-6.3991756652450119E-2"/>
                </c:manualLayout>
              </c:layout>
              <c:showVal val="1"/>
            </c:dLbl>
            <c:dLbl>
              <c:idx val="2"/>
              <c:layout>
                <c:manualLayout>
                  <c:x val="-1.5432098765432334E-3"/>
                  <c:y val="-4.7993817489337592E-2"/>
                </c:manualLayout>
              </c:layout>
              <c:showVal val="1"/>
            </c:dLbl>
            <c:dLbl>
              <c:idx val="3"/>
              <c:layout>
                <c:manualLayout>
                  <c:x val="-4.6296296296296875E-3"/>
                  <c:y val="-4.3994332698559367E-2"/>
                </c:manualLayout>
              </c:layout>
              <c:showVal val="1"/>
            </c:dLbl>
            <c:txPr>
              <a:bodyPr/>
              <a:lstStyle/>
              <a:p>
                <a:pPr>
                  <a:defRPr baseline="0">
                    <a:latin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Лист1!$B$1:$E$1</c:f>
              <c:strCache>
                <c:ptCount val="4"/>
                <c:pt idx="0">
                  <c:v>2016 г.</c:v>
                </c:pt>
                <c:pt idx="1">
                  <c:v>2017 г.</c:v>
                </c:pt>
                <c:pt idx="2">
                  <c:v>2018 г.</c:v>
                </c:pt>
                <c:pt idx="3">
                  <c:v>2019 г.</c:v>
                </c:pt>
              </c:strCache>
            </c:strRef>
          </c:cat>
          <c:val>
            <c:numRef>
              <c:f>Лист1!$B$2:$E$2</c:f>
              <c:numCache>
                <c:formatCode>General</c:formatCode>
                <c:ptCount val="4"/>
                <c:pt idx="0">
                  <c:v>2566</c:v>
                </c:pt>
                <c:pt idx="1">
                  <c:v>5813</c:v>
                </c:pt>
                <c:pt idx="2">
                  <c:v>5781</c:v>
                </c:pt>
                <c:pt idx="3">
                  <c:v>5336</c:v>
                </c:pt>
              </c:numCache>
            </c:numRef>
          </c:val>
        </c:ser>
        <c:ser>
          <c:idx val="1"/>
          <c:order val="1"/>
          <c:tx>
            <c:strRef>
              <c:f>Лист1!$A$3</c:f>
              <c:strCache>
                <c:ptCount val="1"/>
                <c:pt idx="0">
                  <c:v>Бюджетные инвестиции</c:v>
                </c:pt>
              </c:strCache>
            </c:strRef>
          </c:tx>
          <c:dLbls>
            <c:dLbl>
              <c:idx val="0"/>
              <c:layout>
                <c:manualLayout>
                  <c:x val="-6.1728395061728392E-3"/>
                  <c:y val="-6.7991241443228934E-2"/>
                </c:manualLayout>
              </c:layout>
              <c:showVal val="1"/>
            </c:dLbl>
            <c:dLbl>
              <c:idx val="1"/>
              <c:layout>
                <c:manualLayout>
                  <c:x val="-9.259259259259486E-3"/>
                  <c:y val="-8.3989180606340683E-2"/>
                </c:manualLayout>
              </c:layout>
              <c:showVal val="1"/>
            </c:dLbl>
            <c:dLbl>
              <c:idx val="2"/>
              <c:layout>
                <c:manualLayout>
                  <c:x val="-1.5432098765432334E-3"/>
                  <c:y val="-6.3991756652450049E-2"/>
                </c:manualLayout>
              </c:layout>
              <c:showVal val="1"/>
            </c:dLbl>
            <c:txPr>
              <a:bodyPr/>
              <a:lstStyle/>
              <a:p>
                <a:pPr>
                  <a:defRPr baseline="0">
                    <a:latin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Лист1!$B$1:$E$1</c:f>
              <c:strCache>
                <c:ptCount val="4"/>
                <c:pt idx="0">
                  <c:v>2016 г.</c:v>
                </c:pt>
                <c:pt idx="1">
                  <c:v>2017 г.</c:v>
                </c:pt>
                <c:pt idx="2">
                  <c:v>2018 г.</c:v>
                </c:pt>
                <c:pt idx="3">
                  <c:v>2019 г.</c:v>
                </c:pt>
              </c:strCache>
            </c:strRef>
          </c:cat>
          <c:val>
            <c:numRef>
              <c:f>Лист1!$B$3:$E$3</c:f>
              <c:numCache>
                <c:formatCode>General</c:formatCode>
                <c:ptCount val="4"/>
                <c:pt idx="0">
                  <c:v>514</c:v>
                </c:pt>
                <c:pt idx="1">
                  <c:v>585</c:v>
                </c:pt>
                <c:pt idx="2">
                  <c:v>1275</c:v>
                </c:pt>
                <c:pt idx="3">
                  <c:v>645</c:v>
                </c:pt>
              </c:numCache>
            </c:numRef>
          </c:val>
        </c:ser>
        <c:marker val="1"/>
        <c:axId val="140979200"/>
        <c:axId val="141154944"/>
      </c:lineChart>
      <c:catAx>
        <c:axId val="140979200"/>
        <c:scaling>
          <c:orientation val="minMax"/>
        </c:scaling>
        <c:axPos val="b"/>
        <c:tickLblPos val="nextTo"/>
        <c:txPr>
          <a:bodyPr/>
          <a:lstStyle/>
          <a:p>
            <a:pPr>
              <a:defRPr sz="1600"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41154944"/>
        <c:crosses val="autoZero"/>
        <c:auto val="1"/>
        <c:lblAlgn val="ctr"/>
        <c:lblOffset val="100"/>
      </c:catAx>
      <c:valAx>
        <c:axId val="141154944"/>
        <c:scaling>
          <c:orientation val="minMax"/>
        </c:scaling>
        <c:axPos val="l"/>
        <c:majorGridlines/>
        <c:numFmt formatCode="General" sourceLinked="1"/>
        <c:tickLblPos val="nextTo"/>
        <c:crossAx val="14097920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65022002829493564"/>
          <c:y val="0.2261503951144562"/>
          <c:w val="0.34075572062908266"/>
          <c:h val="0.53969992526946964"/>
        </c:manualLayout>
      </c:layout>
      <c:txPr>
        <a:bodyPr/>
        <a:lstStyle/>
        <a:p>
          <a:pPr>
            <a:defRPr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</c:chart>
  <c:txPr>
    <a:bodyPr/>
    <a:lstStyle/>
    <a:p>
      <a:pPr>
        <a:defRPr sz="1800"/>
      </a:pPr>
      <a:endParaRPr lang="ru-RU"/>
    </a:p>
  </c:tx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chart>
    <c:autoTitleDeleted val="1"/>
    <c:view3D>
      <c:rAngAx val="1"/>
    </c:view3D>
    <c:sideWall>
      <c:spPr>
        <a:noFill/>
        <a:ln w="25400">
          <a:noFill/>
        </a:ln>
      </c:spPr>
    </c:sideWall>
    <c:backWall>
      <c:spPr>
        <a:noFill/>
        <a:ln w="25400">
          <a:noFill/>
        </a:ln>
      </c:spPr>
    </c:backWall>
    <c:plotArea>
      <c:layout>
        <c:manualLayout>
          <c:layoutTarget val="inner"/>
          <c:xMode val="edge"/>
          <c:yMode val="edge"/>
          <c:x val="0.11792565859823288"/>
          <c:y val="5.7616575408886123E-2"/>
          <c:w val="0.76325872460389166"/>
          <c:h val="0.71656817139732165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Введено всего</c:v>
                </c:pt>
              </c:strCache>
            </c:strRef>
          </c:tx>
          <c:dLbls>
            <c:dLbl>
              <c:idx val="0"/>
              <c:layout>
                <c:manualLayout>
                  <c:x val="4.6296296296297014E-3"/>
                  <c:y val="-0.24550174544208644"/>
                </c:manualLayout>
              </c:layout>
              <c:showVal val="1"/>
            </c:dLbl>
            <c:dLbl>
              <c:idx val="1"/>
              <c:layout>
                <c:manualLayout>
                  <c:x val="1.2345679012345723E-2"/>
                  <c:y val="-0.35040086861532438"/>
                </c:manualLayout>
              </c:layout>
              <c:showVal val="1"/>
            </c:dLbl>
            <c:dLbl>
              <c:idx val="2"/>
              <c:layout>
                <c:manualLayout>
                  <c:x val="1.5432098765432287E-2"/>
                  <c:y val="-0.30738326503514468"/>
                </c:manualLayout>
              </c:layout>
              <c:showVal val="1"/>
            </c:dLbl>
            <c:dLbl>
              <c:idx val="3"/>
              <c:layout>
                <c:manualLayout>
                  <c:x val="2.1604938271605371E-2"/>
                  <c:y val="-0.23998071907688059"/>
                </c:manualLayout>
              </c:layout>
              <c:tx>
                <c:rich>
                  <a:bodyPr/>
                  <a:lstStyle/>
                  <a:p>
                    <a:r>
                      <a:rPr smtClean="0"/>
                      <a:t>15,5</a:t>
                    </a:r>
                    <a:endParaRPr/>
                  </a:p>
                </c:rich>
              </c:tx>
              <c:showVal val="1"/>
            </c:dLbl>
            <c:txPr>
              <a:bodyPr/>
              <a:lstStyle/>
              <a:p>
                <a:pPr>
                  <a:defRPr>
                    <a:solidFill>
                      <a:srgbClr val="050A0F"/>
                    </a:solidFill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  <c:pt idx="3">
                  <c:v>2019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22.6</c:v>
                </c:pt>
                <c:pt idx="1">
                  <c:v>31.6</c:v>
                </c:pt>
                <c:pt idx="2">
                  <c:v>26.9</c:v>
                </c:pt>
                <c:pt idx="3">
                  <c:v>15.5</c:v>
                </c:pt>
              </c:numCache>
            </c:numRef>
          </c:val>
        </c:ser>
        <c:shape val="box"/>
        <c:axId val="151192320"/>
        <c:axId val="151193856"/>
        <c:axId val="0"/>
      </c:bar3DChart>
      <c:catAx>
        <c:axId val="151192320"/>
        <c:scaling>
          <c:orientation val="minMax"/>
        </c:scaling>
        <c:axPos val="b"/>
        <c:tickLblPos val="nextTo"/>
        <c:txPr>
          <a:bodyPr/>
          <a:lstStyle/>
          <a:p>
            <a:pPr>
              <a:defRPr sz="2000">
                <a:solidFill>
                  <a:srgbClr val="050A0F"/>
                </a:solidFill>
              </a:defRPr>
            </a:pPr>
            <a:endParaRPr lang="ru-RU"/>
          </a:p>
        </c:txPr>
        <c:crossAx val="151193856"/>
        <c:crosses val="autoZero"/>
        <c:auto val="1"/>
        <c:lblAlgn val="ctr"/>
        <c:lblOffset val="100"/>
      </c:catAx>
      <c:valAx>
        <c:axId val="151193856"/>
        <c:scaling>
          <c:orientation val="minMax"/>
        </c:scaling>
        <c:delete val="1"/>
        <c:axPos val="l"/>
        <c:numFmt formatCode="General" sourceLinked="1"/>
        <c:tickLblPos val="none"/>
        <c:crossAx val="151192320"/>
        <c:crosses val="autoZero"/>
        <c:crossBetween val="between"/>
      </c:valAx>
    </c:plotArea>
    <c:plotVisOnly val="1"/>
  </c:chart>
  <c:txPr>
    <a:bodyPr/>
    <a:lstStyle/>
    <a:p>
      <a:pPr algn="ctr" defTabSz="449263" rtl="0" fontAlgn="base">
        <a:spcBef>
          <a:spcPct val="0"/>
        </a:spcBef>
        <a:spcAft>
          <a:spcPct val="0"/>
        </a:spcAft>
        <a:defRPr lang="ru-RU" altLang="ru-RU" sz="2400" b="1" kern="1200" dirty="0" smtClean="0">
          <a:solidFill>
            <a:srgbClr val="C00000"/>
          </a:solidFill>
          <a:latin typeface="Times New Roman" pitchFamily="18" charset="0"/>
          <a:ea typeface="+mn-ea"/>
          <a:cs typeface="Arial" charset="0"/>
        </a:defRPr>
      </a:pPr>
      <a:endParaRPr lang="ru-RU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ru-RU"/>
  <c:style val="35"/>
  <c:chart>
    <c:autoTitleDeleted val="1"/>
    <c:view3D>
      <c:rotX val="10"/>
      <c:rotY val="0"/>
      <c:depthPercent val="50"/>
      <c:perspective val="10"/>
    </c:view3D>
    <c:sideWall>
      <c:spPr>
        <a:noFill/>
      </c:spPr>
    </c:sideWall>
    <c:backWall>
      <c:spPr>
        <a:noFill/>
      </c:spPr>
    </c:backWall>
    <c:plotArea>
      <c:layout>
        <c:manualLayout>
          <c:layoutTarget val="inner"/>
          <c:xMode val="edge"/>
          <c:yMode val="edge"/>
          <c:x val="3.4591194968553458E-2"/>
          <c:y val="3.7037037037037056E-2"/>
          <c:w val="0.93081761006289365"/>
          <c:h val="0.69836419753086421"/>
        </c:manualLayout>
      </c:layout>
      <c:bar3DChart>
        <c:barDir val="col"/>
        <c:grouping val="stacked"/>
        <c:ser>
          <c:idx val="0"/>
          <c:order val="0"/>
          <c:tx>
            <c:strRef>
              <c:f>Лист1!$B$1</c:f>
              <c:strCache>
                <c:ptCount val="1"/>
                <c:pt idx="0">
                  <c:v>Мероприятия</c:v>
                </c:pt>
              </c:strCache>
            </c:strRef>
          </c:tx>
          <c:dLbls>
            <c:dLbl>
              <c:idx val="0"/>
              <c:layout>
                <c:manualLayout>
                  <c:x val="-9.4339622641509448E-3"/>
                  <c:y val="-0.31481481481483048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 1 </a:t>
                    </a:r>
                    <a:r>
                      <a:rPr lang="ru-RU" dirty="0" smtClean="0"/>
                      <a:t>440</a:t>
                    </a:r>
                    <a:endParaRPr lang="en-US" dirty="0"/>
                  </a:p>
                </c:rich>
              </c:tx>
              <c:showVal val="1"/>
            </c:dLbl>
            <c:dLbl>
              <c:idx val="1"/>
              <c:layout>
                <c:manualLayout>
                  <c:x val="-6.2893081761007819E-3"/>
                  <c:y val="-0.32098765432099458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 </a:t>
                    </a:r>
                    <a:r>
                      <a:rPr lang="ru-RU" dirty="0" smtClean="0"/>
                      <a:t>620</a:t>
                    </a:r>
                    <a:endParaRPr lang="en-US" dirty="0"/>
                  </a:p>
                </c:rich>
              </c:tx>
              <c:showVal val="1"/>
            </c:dLbl>
            <c:dLbl>
              <c:idx val="2"/>
              <c:layout>
                <c:manualLayout>
                  <c:x val="0"/>
                  <c:y val="-0.34259259259259256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 1 </a:t>
                    </a:r>
                    <a:r>
                      <a:rPr lang="ru-RU" dirty="0" smtClean="0"/>
                      <a:t>775</a:t>
                    </a:r>
                    <a:endParaRPr lang="en-US" dirty="0"/>
                  </a:p>
                </c:rich>
              </c:tx>
              <c:showVal val="1"/>
            </c:dLbl>
            <c:dLbl>
              <c:idx val="3"/>
              <c:layout>
                <c:manualLayout>
                  <c:x val="6.3491619106278534E-3"/>
                  <c:y val="-0.33340535178167946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 1 </a:t>
                    </a:r>
                    <a:r>
                      <a:rPr lang="ru-RU" dirty="0" smtClean="0"/>
                      <a:t>741</a:t>
                    </a:r>
                    <a:endParaRPr lang="en-US" dirty="0"/>
                  </a:p>
                </c:rich>
              </c:tx>
              <c:showVal val="1"/>
            </c:dLbl>
            <c:txPr>
              <a:bodyPr/>
              <a:lstStyle/>
              <a:p>
                <a:pPr>
                  <a:defRPr sz="16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Val val="1"/>
          </c:dLbls>
          <c:cat>
            <c:strRef>
              <c:f>Лист1!$A$2:$A$5</c:f>
              <c:strCache>
                <c:ptCount val="4"/>
                <c:pt idx="0">
                  <c:v>2016 год</c:v>
                </c:pt>
                <c:pt idx="1">
                  <c:v>2017 год</c:v>
                </c:pt>
                <c:pt idx="2">
                  <c:v>2018 год</c:v>
                </c:pt>
                <c:pt idx="3">
                  <c:v>2019 год</c:v>
                </c:pt>
              </c:strCache>
            </c:strRef>
          </c:cat>
          <c:val>
            <c:numRef>
              <c:f>Лист1!$B$2:$B$5</c:f>
              <c:numCache>
                <c:formatCode>General</c:formatCode>
                <c:ptCount val="4"/>
                <c:pt idx="0">
                  <c:v>1440</c:v>
                </c:pt>
                <c:pt idx="1">
                  <c:v>1620</c:v>
                </c:pt>
                <c:pt idx="2">
                  <c:v>1775</c:v>
                </c:pt>
                <c:pt idx="3">
                  <c:v>1741</c:v>
                </c:pt>
              </c:numCache>
            </c:numRef>
          </c:val>
        </c:ser>
        <c:shape val="cylinder"/>
        <c:axId val="153715456"/>
        <c:axId val="153716992"/>
        <c:axId val="0"/>
      </c:bar3DChart>
      <c:catAx>
        <c:axId val="153715456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 baseline="0">
                <a:solidFill>
                  <a:srgbClr val="050A0F"/>
                </a:solidFill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153716992"/>
        <c:crosses val="autoZero"/>
        <c:auto val="1"/>
        <c:lblAlgn val="ctr"/>
        <c:lblOffset val="100"/>
      </c:catAx>
      <c:valAx>
        <c:axId val="153716992"/>
        <c:scaling>
          <c:orientation val="minMax"/>
        </c:scaling>
        <c:delete val="1"/>
        <c:axPos val="l"/>
        <c:numFmt formatCode="General" sourceLinked="1"/>
        <c:tickLblPos val="none"/>
        <c:crossAx val="153715456"/>
        <c:crosses val="autoZero"/>
        <c:crossBetween val="between"/>
      </c:valAx>
      <c:spPr>
        <a:noFill/>
        <a:ln w="25400">
          <a:noFill/>
        </a:ln>
      </c:spPr>
    </c:plotArea>
    <c:plotVisOnly val="1"/>
    <c:dispBlanksAs val="gap"/>
  </c:chart>
  <c:spPr>
    <a:noFill/>
  </c:spPr>
  <c:txPr>
    <a:bodyPr/>
    <a:lstStyle/>
    <a:p>
      <a:pPr>
        <a:defRPr sz="1800"/>
      </a:pPr>
      <a:endParaRPr lang="ru-RU"/>
    </a:p>
  </c:txPr>
  <c:externalData r:id="rId1"/>
</c:chartSpac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6351" cy="496174"/>
          </a:xfrm>
          <a:prstGeom prst="rect">
            <a:avLst/>
          </a:prstGeom>
        </p:spPr>
        <p:txBody>
          <a:bodyPr vert="horz" lIns="91554" tIns="45777" rIns="91554" bIns="45777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3849729" y="0"/>
            <a:ext cx="2946351" cy="496174"/>
          </a:xfrm>
          <a:prstGeom prst="rect">
            <a:avLst/>
          </a:prstGeom>
        </p:spPr>
        <p:txBody>
          <a:bodyPr vert="horz" lIns="91554" tIns="45777" rIns="91554" bIns="45777" rtlCol="0"/>
          <a:lstStyle>
            <a:lvl1pPr algn="r">
              <a:defRPr sz="1200"/>
            </a:lvl1pPr>
          </a:lstStyle>
          <a:p>
            <a:fld id="{C23355DB-8CDC-4CA3-B0F2-9E086A2FB6EF}" type="datetimeFigureOut">
              <a:rPr lang="ru-RU" smtClean="0"/>
              <a:pPr/>
              <a:t>04.06.2020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0" y="9430467"/>
            <a:ext cx="2946351" cy="496173"/>
          </a:xfrm>
          <a:prstGeom prst="rect">
            <a:avLst/>
          </a:prstGeom>
        </p:spPr>
        <p:txBody>
          <a:bodyPr vert="horz" lIns="91554" tIns="45777" rIns="91554" bIns="45777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3849729" y="9430467"/>
            <a:ext cx="2946351" cy="496173"/>
          </a:xfrm>
          <a:prstGeom prst="rect">
            <a:avLst/>
          </a:prstGeom>
        </p:spPr>
        <p:txBody>
          <a:bodyPr vert="horz" lIns="91554" tIns="45777" rIns="91554" bIns="45777" rtlCol="0" anchor="b"/>
          <a:lstStyle>
            <a:lvl1pPr algn="r">
              <a:defRPr sz="1200"/>
            </a:lvl1pPr>
          </a:lstStyle>
          <a:p>
            <a:fld id="{D7F82145-1936-4A79-A63F-9EA3856209C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AutoShape 1"/>
          <p:cNvSpPr>
            <a:spLocks noChangeArrowheads="1"/>
          </p:cNvSpPr>
          <p:nvPr/>
        </p:nvSpPr>
        <p:spPr bwMode="auto">
          <a:xfrm>
            <a:off x="3" y="2"/>
            <a:ext cx="6797675" cy="9928225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lIns="91406" tIns="45703" rIns="91406" bIns="45703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ru-RU">
              <a:cs typeface="+mn-cs"/>
            </a:endParaRPr>
          </a:p>
        </p:txBody>
      </p:sp>
      <p:sp>
        <p:nvSpPr>
          <p:cNvPr id="36867" name="AutoShape 2"/>
          <p:cNvSpPr>
            <a:spLocks noChangeArrowheads="1"/>
          </p:cNvSpPr>
          <p:nvPr/>
        </p:nvSpPr>
        <p:spPr bwMode="auto">
          <a:xfrm>
            <a:off x="3" y="2"/>
            <a:ext cx="6797675" cy="9928225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lIns="91406" tIns="45703" rIns="91406" bIns="45703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ru-RU">
              <a:cs typeface="+mn-cs"/>
            </a:endParaRPr>
          </a:p>
        </p:txBody>
      </p:sp>
      <p:sp>
        <p:nvSpPr>
          <p:cNvPr id="36868" name="AutoShape 3"/>
          <p:cNvSpPr>
            <a:spLocks noChangeArrowheads="1"/>
          </p:cNvSpPr>
          <p:nvPr/>
        </p:nvSpPr>
        <p:spPr bwMode="auto">
          <a:xfrm>
            <a:off x="3" y="2"/>
            <a:ext cx="6797675" cy="9928225"/>
          </a:xfrm>
          <a:prstGeom prst="roundRect">
            <a:avLst>
              <a:gd name="adj" fmla="val 23"/>
            </a:avLst>
          </a:prstGeom>
          <a:solidFill>
            <a:srgbClr val="FFFFFF"/>
          </a:solidFill>
          <a:ln w="9525">
            <a:noFill/>
            <a:round/>
            <a:headEnd/>
            <a:tailEnd/>
          </a:ln>
        </p:spPr>
        <p:txBody>
          <a:bodyPr wrap="none" lIns="91406" tIns="45703" rIns="91406" bIns="45703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ru-RU">
              <a:cs typeface="+mn-cs"/>
            </a:endParaRPr>
          </a:p>
        </p:txBody>
      </p:sp>
      <p:sp>
        <p:nvSpPr>
          <p:cNvPr id="36869" name="Text Box 4"/>
          <p:cNvSpPr txBox="1">
            <a:spLocks noChangeArrowheads="1"/>
          </p:cNvSpPr>
          <p:nvPr/>
        </p:nvSpPr>
        <p:spPr bwMode="auto">
          <a:xfrm>
            <a:off x="3" y="1"/>
            <a:ext cx="2946400" cy="4968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1406" tIns="45703" rIns="91406" bIns="45703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ru-RU">
              <a:cs typeface="+mn-cs"/>
            </a:endParaRPr>
          </a:p>
        </p:txBody>
      </p:sp>
      <p:sp>
        <p:nvSpPr>
          <p:cNvPr id="36870" name="Text Box 5"/>
          <p:cNvSpPr txBox="1">
            <a:spLocks noChangeArrowheads="1"/>
          </p:cNvSpPr>
          <p:nvPr/>
        </p:nvSpPr>
        <p:spPr bwMode="auto">
          <a:xfrm>
            <a:off x="3849689" y="3"/>
            <a:ext cx="2943224" cy="493712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1406" tIns="45703" rIns="91406" bIns="45703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ru-RU">
              <a:cs typeface="+mn-cs"/>
            </a:endParaRPr>
          </a:p>
        </p:txBody>
      </p:sp>
      <p:sp>
        <p:nvSpPr>
          <p:cNvPr id="17415" name="Rectangle 6"/>
          <p:cNvSpPr>
            <a:spLocks noGrp="1" noRot="1" noChangeAspect="1" noChangeArrowheads="1"/>
          </p:cNvSpPr>
          <p:nvPr>
            <p:ph type="sldImg"/>
          </p:nvPr>
        </p:nvSpPr>
        <p:spPr bwMode="auto">
          <a:xfrm>
            <a:off x="92075" y="744538"/>
            <a:ext cx="6607175" cy="3717925"/>
          </a:xfrm>
          <a:prstGeom prst="rect">
            <a:avLst/>
          </a:prstGeom>
          <a:noFill/>
          <a:ln w="12600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7175" name="Rectangle 7"/>
          <p:cNvSpPr>
            <a:spLocks noGrp="1" noChangeArrowheads="1"/>
          </p:cNvSpPr>
          <p:nvPr>
            <p:ph type="body"/>
          </p:nvPr>
        </p:nvSpPr>
        <p:spPr bwMode="auto">
          <a:xfrm>
            <a:off x="679452" y="4716464"/>
            <a:ext cx="5434012" cy="4462462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89966" tIns="46783" rIns="89966" bIns="46783" numCol="1" anchor="t" anchorCtr="0" compatLnSpc="1">
            <a:prstTxWarp prst="textNoShape">
              <a:avLst/>
            </a:prstTxWarp>
          </a:bodyPr>
          <a:lstStyle/>
          <a:p>
            <a:pPr lvl="0"/>
            <a:endParaRPr lang="ru-RU" noProof="0" smtClean="0"/>
          </a:p>
        </p:txBody>
      </p:sp>
      <p:sp>
        <p:nvSpPr>
          <p:cNvPr id="36873" name="Text Box 8"/>
          <p:cNvSpPr txBox="1">
            <a:spLocks noChangeArrowheads="1"/>
          </p:cNvSpPr>
          <p:nvPr/>
        </p:nvSpPr>
        <p:spPr bwMode="auto">
          <a:xfrm>
            <a:off x="3" y="9429750"/>
            <a:ext cx="2946400" cy="496888"/>
          </a:xfrm>
          <a:prstGeom prst="rect">
            <a:avLst/>
          </a:prstGeom>
          <a:noFill/>
          <a:ln w="9525">
            <a:noFill/>
            <a:round/>
            <a:headEnd/>
            <a:tailEnd/>
          </a:ln>
        </p:spPr>
        <p:txBody>
          <a:bodyPr wrap="none" lIns="91406" tIns="45703" rIns="91406" bIns="45703" anchor="ctr"/>
          <a:lstStyle/>
          <a:p>
            <a:pPr algn="ctr">
              <a:buClr>
                <a:srgbClr val="000000"/>
              </a:buClr>
              <a:buSzPct val="100000"/>
              <a:buFont typeface="Times New Roman" pitchFamily="18" charset="0"/>
              <a:buNone/>
              <a:defRPr/>
            </a:pPr>
            <a:endParaRPr lang="ru-RU">
              <a:cs typeface="+mn-cs"/>
            </a:endParaRPr>
          </a:p>
        </p:txBody>
      </p:sp>
      <p:sp>
        <p:nvSpPr>
          <p:cNvPr id="7177" name="Rectangle 9"/>
          <p:cNvSpPr>
            <a:spLocks noGrp="1" noChangeArrowheads="1"/>
          </p:cNvSpPr>
          <p:nvPr>
            <p:ph type="sldNum"/>
          </p:nvPr>
        </p:nvSpPr>
        <p:spPr bwMode="auto">
          <a:xfrm>
            <a:off x="3849691" y="9429753"/>
            <a:ext cx="2941637" cy="492126"/>
          </a:xfrm>
          <a:prstGeom prst="rect">
            <a:avLst/>
          </a:prstGeom>
          <a:noFill/>
          <a:ln w="9525">
            <a:noFill/>
            <a:round/>
            <a:headEnd/>
            <a:tailEnd/>
          </a:ln>
          <a:effectLst/>
        </p:spPr>
        <p:txBody>
          <a:bodyPr vert="horz" wrap="square" lIns="89966" tIns="46783" rIns="89966" bIns="46783" numCol="1" anchor="b" anchorCtr="0" compatLnSpc="1">
            <a:prstTxWarp prst="textNoShape">
              <a:avLst/>
            </a:prstTxWarp>
          </a:bodyPr>
          <a:lstStyle>
            <a:lvl1pPr algn="r">
              <a:buClrTx/>
              <a:buSzPct val="100000"/>
              <a:buFontTx/>
              <a:buNone/>
              <a:tabLst>
                <a:tab pos="723629" algn="l"/>
                <a:tab pos="1447260" algn="l"/>
                <a:tab pos="2170889" algn="l"/>
                <a:tab pos="2894519" algn="l"/>
              </a:tabLst>
              <a:defRPr sz="1200">
                <a:solidFill>
                  <a:srgbClr val="000000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49CCC3B6-66CC-4A3D-933C-E5E43D10E62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Arial" charset="0"/>
      </a:defRPr>
    </a:lvl1pPr>
    <a:lvl2pPr marL="742950" indent="-28575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Arial" charset="0"/>
      </a:defRPr>
    </a:lvl2pPr>
    <a:lvl3pPr marL="11430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Arial" charset="0"/>
      </a:defRPr>
    </a:lvl3pPr>
    <a:lvl4pPr marL="16002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Arial" charset="0"/>
      </a:defRPr>
    </a:lvl4pPr>
    <a:lvl5pPr marL="2057400" indent="-228600" algn="l" defTabSz="449263" rtl="0" eaLnBrk="0" fontAlgn="base" hangingPunct="0">
      <a:spcBef>
        <a:spcPct val="30000"/>
      </a:spcBef>
      <a:spcAft>
        <a:spcPct val="0"/>
      </a:spcAft>
      <a:buClr>
        <a:srgbClr val="000000"/>
      </a:buClr>
      <a:buSzPct val="100000"/>
      <a:buFont typeface="Times New Roman" pitchFamily="18" charset="0"/>
      <a:defRPr sz="1200" kern="1200">
        <a:solidFill>
          <a:srgbClr val="00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ый треугольник 9"/>
          <p:cNvSpPr/>
          <p:nvPr/>
        </p:nvSpPr>
        <p:spPr>
          <a:xfrm>
            <a:off x="-1" y="3498110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685800" y="1314451"/>
            <a:ext cx="7772400" cy="137232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685800" y="2708705"/>
            <a:ext cx="7772400" cy="899778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grpSp>
        <p:nvGrpSpPr>
          <p:cNvPr id="2" name="Группа 1"/>
          <p:cNvGrpSpPr/>
          <p:nvPr/>
        </p:nvGrpSpPr>
        <p:grpSpPr>
          <a:xfrm>
            <a:off x="-3765" y="3714750"/>
            <a:ext cx="9147765" cy="1434066"/>
            <a:chOff x="-3765" y="4832896"/>
            <a:chExt cx="9147765" cy="2032192"/>
          </a:xfrm>
        </p:grpSpPr>
        <p:sp>
          <p:nvSpPr>
            <p:cNvPr id="7" name="Полилиния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Полилиния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Полилиния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 cstate="print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Прямая соединительная линия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65C08FEB-3748-4336-9D80-1BDB66406B8D}" type="datetime1">
              <a:rPr lang="ru-RU" altLang="ru-RU" smtClean="0"/>
              <a:pPr>
                <a:defRPr/>
              </a:pPr>
              <a:t>04.06.2020</a:t>
            </a:fld>
            <a:endParaRPr lang="ru-RU" alt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ru-RU" alt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08137EA6-8B7D-491C-89DD-6F84DAF3B770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1110997"/>
            <a:ext cx="8229600" cy="3289553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15B68EA-CCA3-447B-A33E-82353A1FB848}" type="datetime1">
              <a:rPr lang="ru-RU" altLang="ru-RU" smtClean="0"/>
              <a:pPr>
                <a:defRPr/>
              </a:pPr>
              <a:t>04.06.2020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848482C-07FD-47BA-90CD-C3AFBCFC6279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44013" y="205980"/>
            <a:ext cx="1777470" cy="4194571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05981"/>
            <a:ext cx="6324600" cy="419457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18D3EEF-7642-445D-826B-4937BF6D4B4E}" type="datetime1">
              <a:rPr lang="ru-RU" altLang="ru-RU" smtClean="0"/>
              <a:pPr>
                <a:defRPr/>
              </a:pPr>
              <a:t>04.06.2020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40C19D7-3B98-449F-94EB-880150552F1D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>
  <p:cSld name="Заголовок и диаграмм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10287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иаграмма 2"/>
          <p:cNvSpPr>
            <a:spLocks noGrp="1"/>
          </p:cNvSpPr>
          <p:nvPr>
            <p:ph type="chart" idx="1"/>
          </p:nvPr>
        </p:nvSpPr>
        <p:spPr>
          <a:xfrm>
            <a:off x="457200" y="1485900"/>
            <a:ext cx="8229600" cy="3086100"/>
          </a:xfrm>
        </p:spPr>
        <p:txBody>
          <a:bodyPr>
            <a:normAutofit/>
          </a:bodyPr>
          <a:lstStyle/>
          <a:p>
            <a:pPr lvl="0"/>
            <a:endParaRPr lang="ru-RU" noProof="0"/>
          </a:p>
        </p:txBody>
      </p:sp>
      <p:sp>
        <p:nvSpPr>
          <p:cNvPr id="4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2CC48E7-BBA4-4BA0-A40D-43DD8C1E1E78}" type="datetime1">
              <a:rPr lang="ru-RU" altLang="ru-RU" smtClean="0"/>
              <a:pPr>
                <a:defRPr/>
              </a:pPr>
              <a:t>04.06.2020</a:t>
            </a:fld>
            <a:endParaRPr lang="ru-RU" altLang="ru-RU"/>
          </a:p>
        </p:txBody>
      </p:sp>
      <p:sp>
        <p:nvSpPr>
          <p:cNvPr id="5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9987AE-E808-45EB-91C8-43395350B2E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>
  <p:cSld name="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ъект 1"/>
          <p:cNvSpPr>
            <a:spLocks noGrp="1"/>
          </p:cNvSpPr>
          <p:nvPr>
            <p:ph/>
          </p:nvPr>
        </p:nvSpPr>
        <p:spPr>
          <a:xfrm>
            <a:off x="457200" y="285750"/>
            <a:ext cx="8229600" cy="428625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3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B13B5FA-826C-443A-BAE5-14244A483972}" type="datetime1">
              <a:rPr lang="ru-RU" altLang="ru-RU" smtClean="0"/>
              <a:pPr>
                <a:defRPr/>
              </a:pPr>
              <a:t>04.06.2020</a:t>
            </a:fld>
            <a:endParaRPr lang="ru-RU" altLang="ru-RU"/>
          </a:p>
        </p:txBody>
      </p:sp>
      <p:sp>
        <p:nvSpPr>
          <p:cNvPr id="4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0DF67BC-4F78-40AD-9242-79B6C84316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>
  <p:cSld name="Заголовок, текст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50"/>
            <a:ext cx="8229600" cy="10287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sz="half" idx="1"/>
          </p:nvPr>
        </p:nvSpPr>
        <p:spPr>
          <a:xfrm>
            <a:off x="457200" y="1485900"/>
            <a:ext cx="4038600" cy="30861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485900"/>
            <a:ext cx="4038600" cy="30861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380DA9-459A-4204-B794-40904074213D}" type="datetime1">
              <a:rPr lang="ru-RU" altLang="ru-RU" smtClean="0"/>
              <a:pPr>
                <a:defRPr/>
              </a:pPr>
              <a:t>04.06.2020</a:t>
            </a:fld>
            <a:endParaRPr lang="ru-RU" altLang="ru-RU"/>
          </a:p>
        </p:txBody>
      </p:sp>
      <p:sp>
        <p:nvSpPr>
          <p:cNvPr id="6" name="Нижний колонтитул 21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1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AFDA76C-8E58-42D2-AB20-5BF98975FC5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C08D7EB5-D8BA-4BA8-ACA1-11D31336B830}" type="datetime1">
              <a:rPr lang="ru-RU" altLang="ru-RU" smtClean="0"/>
              <a:pPr>
                <a:defRPr/>
              </a:pPr>
              <a:t>04.06.2020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37B6E20-0F75-4C17-ABB4-21D2060C05AA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76" y="794784"/>
            <a:ext cx="7772400" cy="13716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922713" y="2198784"/>
            <a:ext cx="4572000" cy="1091166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6D8B4E4-D97D-4EE5-A585-317EB7D87CD5}" type="datetime1">
              <a:rPr lang="ru-RU" altLang="ru-RU" smtClean="0"/>
              <a:pPr>
                <a:defRPr/>
              </a:pPr>
              <a:t>04.06.2020</a:t>
            </a:fld>
            <a:endParaRPr lang="ru-RU" alt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 alt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2FF32C2-7FBA-479C-A8E1-E08D1573C0DA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7" name="Нашивка 6"/>
          <p:cNvSpPr/>
          <p:nvPr/>
        </p:nvSpPr>
        <p:spPr>
          <a:xfrm>
            <a:off x="3636680" y="2254104"/>
            <a:ext cx="182880" cy="17145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Нашивка 7"/>
          <p:cNvSpPr/>
          <p:nvPr/>
        </p:nvSpPr>
        <p:spPr>
          <a:xfrm>
            <a:off x="3450264" y="2254104"/>
            <a:ext cx="182880" cy="17145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110997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110997"/>
            <a:ext cx="4038600" cy="339447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349AC647-DCF9-4C6B-8B62-C937DF2EF671}" type="datetime1">
              <a:rPr lang="ru-RU" altLang="ru-RU" smtClean="0"/>
              <a:pPr>
                <a:defRPr/>
              </a:pPr>
              <a:t>04.06.2020</a:t>
            </a:fld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E395C7A-7421-4210-A594-71D77DE8BF78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8229600" cy="85725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4057650"/>
            <a:ext cx="4040188" cy="5715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7" y="4057650"/>
            <a:ext cx="4041775" cy="5715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1083221"/>
            <a:ext cx="4040188" cy="2956322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6" y="1083221"/>
            <a:ext cx="4041775" cy="2956322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62FCD614-1A97-40D8-8D78-0C204E3361C5}" type="datetime1">
              <a:rPr lang="ru-RU" altLang="ru-RU" smtClean="0"/>
              <a:pPr>
                <a:defRPr/>
              </a:pPr>
              <a:t>04.06.2020</a:t>
            </a:fld>
            <a:endParaRPr lang="ru-RU" alt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 alt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DFADDC23-D274-4760-A942-CD11DA5EA234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2ED84112-1F4F-42E9-A79D-01548C186967}" type="datetime1">
              <a:rPr lang="ru-RU" altLang="ru-RU" smtClean="0"/>
              <a:pPr>
                <a:defRPr/>
              </a:pPr>
              <a:t>04.06.2020</a:t>
            </a:fld>
            <a:endParaRPr lang="ru-RU" alt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 alt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C1D4FE7-36CF-4C79-B651-C34030C6E167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1337CB95-AD51-442A-BB1E-784DCDD84490}" type="datetime1">
              <a:rPr lang="ru-RU" altLang="ru-RU" smtClean="0"/>
              <a:pPr>
                <a:defRPr/>
              </a:pPr>
              <a:t>04.06.2020</a:t>
            </a:fld>
            <a:endParaRPr lang="ru-RU" alt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 alt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80CCCE19-A7F1-4FE1-A020-781324EA9287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3657600"/>
            <a:ext cx="7481776" cy="3429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419600" y="4016327"/>
            <a:ext cx="3974592" cy="6858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914400" y="205740"/>
            <a:ext cx="7479792" cy="3429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727032" y="4805958"/>
            <a:ext cx="1920240" cy="274320"/>
          </a:xfrm>
        </p:spPr>
        <p:txBody>
          <a:bodyPr/>
          <a:lstStyle>
            <a:extLst/>
          </a:lstStyle>
          <a:p>
            <a:pPr>
              <a:defRPr/>
            </a:pPr>
            <a:fld id="{E96B88FD-462D-4D91-B323-DD8F863DBC75}" type="datetime1">
              <a:rPr lang="ru-RU" altLang="ru-RU" smtClean="0"/>
              <a:pPr>
                <a:defRPr/>
              </a:pPr>
              <a:t>04.06.2020</a:t>
            </a:fld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F2215C6E-BD3E-4A4F-A928-BC20A9876CBC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1232" y="4082552"/>
            <a:ext cx="7162800" cy="486174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28600" y="142476"/>
            <a:ext cx="8686800" cy="329184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20E3EAD0-3720-4FFA-A216-E78CAC995459}" type="datetime1">
              <a:rPr lang="ru-RU" altLang="ru-RU" smtClean="0"/>
              <a:pPr>
                <a:defRPr/>
              </a:pPr>
              <a:t>04.06.2020</a:t>
            </a:fld>
            <a:endParaRPr lang="ru-RU" alt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380073" y="4805958"/>
            <a:ext cx="2350681" cy="273844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 alt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CC137C32-C078-4097-8144-0EC52CFA0832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" y="3648842"/>
            <a:ext cx="8075432" cy="422004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716437" y="3751495"/>
            <a:ext cx="3802003" cy="108233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Полилиния 8"/>
          <p:cNvSpPr>
            <a:spLocks/>
          </p:cNvSpPr>
          <p:nvPr/>
        </p:nvSpPr>
        <p:spPr bwMode="auto">
          <a:xfrm>
            <a:off x="-53561" y="4338767"/>
            <a:ext cx="3802003" cy="6286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Прямоугольный треугольник 9"/>
          <p:cNvSpPr>
            <a:spLocks/>
          </p:cNvSpPr>
          <p:nvPr/>
        </p:nvSpPr>
        <p:spPr bwMode="auto">
          <a:xfrm>
            <a:off x="-6042" y="4343440"/>
            <a:ext cx="3402314" cy="810651"/>
          </a:xfrm>
          <a:prstGeom prst="rtTriangle">
            <a:avLst/>
          </a:prstGeom>
          <a:blipFill>
            <a:blip r:embed="rId2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-9236" y="4340804"/>
            <a:ext cx="3405509" cy="813287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Нашивка 11"/>
          <p:cNvSpPr/>
          <p:nvPr/>
        </p:nvSpPr>
        <p:spPr>
          <a:xfrm>
            <a:off x="8664112" y="3741330"/>
            <a:ext cx="182880" cy="17145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Нашивка 12"/>
          <p:cNvSpPr/>
          <p:nvPr/>
        </p:nvSpPr>
        <p:spPr>
          <a:xfrm>
            <a:off x="8477696" y="3741330"/>
            <a:ext cx="182880" cy="17145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6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Полилиния 12"/>
          <p:cNvSpPr>
            <a:spLocks/>
          </p:cNvSpPr>
          <p:nvPr/>
        </p:nvSpPr>
        <p:spPr bwMode="auto">
          <a:xfrm>
            <a:off x="716437" y="3751495"/>
            <a:ext cx="3802003" cy="1082333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-329" y="347"/>
                </a:moveTo>
                <a:lnTo>
                  <a:pt x="7156" y="682"/>
                </a:lnTo>
                <a:lnTo>
                  <a:pt x="5229" y="682"/>
                </a:lnTo>
                <a:lnTo>
                  <a:pt x="-328" y="345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Полилиния 11"/>
          <p:cNvSpPr>
            <a:spLocks/>
          </p:cNvSpPr>
          <p:nvPr/>
        </p:nvSpPr>
        <p:spPr bwMode="auto">
          <a:xfrm>
            <a:off x="-53561" y="4338767"/>
            <a:ext cx="3802003" cy="6286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760" h="528">
                <a:moveTo>
                  <a:pt x="817" y="97"/>
                </a:moveTo>
                <a:lnTo>
                  <a:pt x="6408" y="682"/>
                </a:lnTo>
                <a:lnTo>
                  <a:pt x="5232" y="685"/>
                </a:lnTo>
                <a:lnTo>
                  <a:pt x="829" y="101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Прямоугольный треугольник 13"/>
          <p:cNvSpPr>
            <a:spLocks/>
          </p:cNvSpPr>
          <p:nvPr/>
        </p:nvSpPr>
        <p:spPr bwMode="auto">
          <a:xfrm>
            <a:off x="-6042" y="4343440"/>
            <a:ext cx="3402314" cy="810651"/>
          </a:xfrm>
          <a:prstGeom prst="rtTriangle">
            <a:avLst/>
          </a:prstGeom>
          <a:blipFill>
            <a:blip r:embed="rId17" cstate="print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Прямая соединительная линия 14"/>
          <p:cNvCxnSpPr/>
          <p:nvPr/>
        </p:nvCxnSpPr>
        <p:spPr>
          <a:xfrm>
            <a:off x="-9236" y="4340804"/>
            <a:ext cx="3405509" cy="813287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205978"/>
            <a:ext cx="8229600" cy="85725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110997"/>
            <a:ext cx="8229600" cy="3394472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6727032" y="4805958"/>
            <a:ext cx="1920240" cy="27432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EC3A3893-75F4-4080-81D9-D19BF6DEBFEE}" type="datetime1">
              <a:rPr lang="ru-RU" altLang="ru-RU" smtClean="0"/>
              <a:pPr>
                <a:defRPr/>
              </a:pPr>
              <a:t>04.06.2020</a:t>
            </a:fld>
            <a:endParaRPr lang="ru-RU" alt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4380073" y="4805958"/>
            <a:ext cx="2350681" cy="273844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ru-RU" alt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8647272" y="4805958"/>
            <a:ext cx="365760" cy="273844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02053455-1EAC-4E81-9CEE-233281ED5F01}" type="slidenum">
              <a:rPr lang="ru-RU" altLang="ru-RU" smtClean="0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06" r:id="rId1"/>
    <p:sldLayoutId id="2147483907" r:id="rId2"/>
    <p:sldLayoutId id="2147483908" r:id="rId3"/>
    <p:sldLayoutId id="2147483909" r:id="rId4"/>
    <p:sldLayoutId id="2147483910" r:id="rId5"/>
    <p:sldLayoutId id="2147483911" r:id="rId6"/>
    <p:sldLayoutId id="2147483912" r:id="rId7"/>
    <p:sldLayoutId id="2147483913" r:id="rId8"/>
    <p:sldLayoutId id="2147483914" r:id="rId9"/>
    <p:sldLayoutId id="2147483915" r:id="rId10"/>
    <p:sldLayoutId id="2147483916" r:id="rId11"/>
    <p:sldLayoutId id="2147483917" r:id="rId12"/>
    <p:sldLayoutId id="2147483918" r:id="rId13"/>
    <p:sldLayoutId id="2147483919" r:id="rId14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png"/><Relationship Id="rId13" Type="http://schemas.openxmlformats.org/officeDocument/2006/relationships/image" Target="../media/image35.jpeg"/><Relationship Id="rId3" Type="http://schemas.openxmlformats.org/officeDocument/2006/relationships/image" Target="../media/image25.jpeg"/><Relationship Id="rId7" Type="http://schemas.openxmlformats.org/officeDocument/2006/relationships/image" Target="../media/image29.png"/><Relationship Id="rId12" Type="http://schemas.openxmlformats.org/officeDocument/2006/relationships/image" Target="../media/image34.jpeg"/><Relationship Id="rId2" Type="http://schemas.openxmlformats.org/officeDocument/2006/relationships/image" Target="../media/image24.jpeg"/><Relationship Id="rId16" Type="http://schemas.openxmlformats.org/officeDocument/2006/relationships/image" Target="../media/image3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8.png"/><Relationship Id="rId11" Type="http://schemas.openxmlformats.org/officeDocument/2006/relationships/image" Target="../media/image33.jpeg"/><Relationship Id="rId5" Type="http://schemas.openxmlformats.org/officeDocument/2006/relationships/image" Target="../media/image27.jpeg"/><Relationship Id="rId15" Type="http://schemas.openxmlformats.org/officeDocument/2006/relationships/image" Target="../media/image37.jpeg"/><Relationship Id="rId10" Type="http://schemas.openxmlformats.org/officeDocument/2006/relationships/image" Target="../media/image32.jpeg"/><Relationship Id="rId4" Type="http://schemas.openxmlformats.org/officeDocument/2006/relationships/image" Target="../media/image26.jpeg"/><Relationship Id="rId9" Type="http://schemas.openxmlformats.org/officeDocument/2006/relationships/image" Target="../media/image31.jpeg"/><Relationship Id="rId14" Type="http://schemas.openxmlformats.org/officeDocument/2006/relationships/image" Target="../media/image36.jpe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jpeg"/><Relationship Id="rId13" Type="http://schemas.openxmlformats.org/officeDocument/2006/relationships/image" Target="../media/image49.jpeg"/><Relationship Id="rId3" Type="http://schemas.openxmlformats.org/officeDocument/2006/relationships/image" Target="../media/image39.jpeg"/><Relationship Id="rId7" Type="http://schemas.openxmlformats.org/officeDocument/2006/relationships/image" Target="../media/image43.jpeg"/><Relationship Id="rId12" Type="http://schemas.openxmlformats.org/officeDocument/2006/relationships/image" Target="../media/image48.jpeg"/><Relationship Id="rId17" Type="http://schemas.openxmlformats.org/officeDocument/2006/relationships/image" Target="../media/image53.jpeg"/><Relationship Id="rId2" Type="http://schemas.openxmlformats.org/officeDocument/2006/relationships/image" Target="../media/image3.jpeg"/><Relationship Id="rId16" Type="http://schemas.openxmlformats.org/officeDocument/2006/relationships/image" Target="../media/image5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2.jpeg"/><Relationship Id="rId11" Type="http://schemas.openxmlformats.org/officeDocument/2006/relationships/image" Target="../media/image47.jpeg"/><Relationship Id="rId5" Type="http://schemas.openxmlformats.org/officeDocument/2006/relationships/image" Target="../media/image41.jpeg"/><Relationship Id="rId15" Type="http://schemas.openxmlformats.org/officeDocument/2006/relationships/image" Target="../media/image51.jpeg"/><Relationship Id="rId10" Type="http://schemas.openxmlformats.org/officeDocument/2006/relationships/image" Target="../media/image46.jpeg"/><Relationship Id="rId4" Type="http://schemas.openxmlformats.org/officeDocument/2006/relationships/image" Target="../media/image40.jpeg"/><Relationship Id="rId9" Type="http://schemas.openxmlformats.org/officeDocument/2006/relationships/image" Target="../media/image45.jpeg"/><Relationship Id="rId14" Type="http://schemas.openxmlformats.org/officeDocument/2006/relationships/image" Target="../media/image50.jpe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60.jpeg"/><Relationship Id="rId3" Type="http://schemas.openxmlformats.org/officeDocument/2006/relationships/image" Target="../media/image55.jpeg"/><Relationship Id="rId7" Type="http://schemas.openxmlformats.org/officeDocument/2006/relationships/image" Target="../media/image59.jpeg"/><Relationship Id="rId12" Type="http://schemas.openxmlformats.org/officeDocument/2006/relationships/image" Target="../media/image64.jpeg"/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8.jpeg"/><Relationship Id="rId11" Type="http://schemas.openxmlformats.org/officeDocument/2006/relationships/image" Target="../media/image63.jpeg"/><Relationship Id="rId5" Type="http://schemas.openxmlformats.org/officeDocument/2006/relationships/image" Target="../media/image57.jpeg"/><Relationship Id="rId10" Type="http://schemas.openxmlformats.org/officeDocument/2006/relationships/image" Target="../media/image62.jpeg"/><Relationship Id="rId4" Type="http://schemas.openxmlformats.org/officeDocument/2006/relationships/image" Target="../media/image56.jpeg"/><Relationship Id="rId9" Type="http://schemas.openxmlformats.org/officeDocument/2006/relationships/image" Target="../media/image61.jpeg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71.jpeg"/><Relationship Id="rId13" Type="http://schemas.openxmlformats.org/officeDocument/2006/relationships/image" Target="../media/image76.jpeg"/><Relationship Id="rId3" Type="http://schemas.openxmlformats.org/officeDocument/2006/relationships/image" Target="../media/image66.jpeg"/><Relationship Id="rId7" Type="http://schemas.openxmlformats.org/officeDocument/2006/relationships/image" Target="../media/image70.jpeg"/><Relationship Id="rId12" Type="http://schemas.openxmlformats.org/officeDocument/2006/relationships/image" Target="../media/image75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9.jpeg"/><Relationship Id="rId11" Type="http://schemas.openxmlformats.org/officeDocument/2006/relationships/image" Target="../media/image74.jpeg"/><Relationship Id="rId5" Type="http://schemas.openxmlformats.org/officeDocument/2006/relationships/image" Target="../media/image68.jpeg"/><Relationship Id="rId10" Type="http://schemas.openxmlformats.org/officeDocument/2006/relationships/image" Target="../media/image73.jpeg"/><Relationship Id="rId4" Type="http://schemas.openxmlformats.org/officeDocument/2006/relationships/image" Target="../media/image67.jpeg"/><Relationship Id="rId9" Type="http://schemas.openxmlformats.org/officeDocument/2006/relationships/image" Target="../media/image72.jpeg"/><Relationship Id="rId14" Type="http://schemas.openxmlformats.org/officeDocument/2006/relationships/image" Target="../media/image77.jpeg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jpeg"/><Relationship Id="rId3" Type="http://schemas.openxmlformats.org/officeDocument/2006/relationships/image" Target="../media/image79.jpeg"/><Relationship Id="rId7" Type="http://schemas.openxmlformats.org/officeDocument/2006/relationships/image" Target="../media/image83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2.jpeg"/><Relationship Id="rId5" Type="http://schemas.openxmlformats.org/officeDocument/2006/relationships/image" Target="../media/image81.jpeg"/><Relationship Id="rId4" Type="http://schemas.openxmlformats.org/officeDocument/2006/relationships/image" Target="../media/image80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91.jpeg"/><Relationship Id="rId3" Type="http://schemas.openxmlformats.org/officeDocument/2006/relationships/image" Target="../media/image86.jpeg"/><Relationship Id="rId7" Type="http://schemas.openxmlformats.org/officeDocument/2006/relationships/image" Target="../media/image90.jpeg"/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9.jpeg"/><Relationship Id="rId5" Type="http://schemas.openxmlformats.org/officeDocument/2006/relationships/image" Target="../media/image88.jpeg"/><Relationship Id="rId4" Type="http://schemas.openxmlformats.org/officeDocument/2006/relationships/image" Target="../media/image87.jpe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98.jpeg"/><Relationship Id="rId3" Type="http://schemas.openxmlformats.org/officeDocument/2006/relationships/image" Target="../media/image93.jpeg"/><Relationship Id="rId7" Type="http://schemas.openxmlformats.org/officeDocument/2006/relationships/image" Target="../media/image97.jpeg"/><Relationship Id="rId12" Type="http://schemas.openxmlformats.org/officeDocument/2006/relationships/image" Target="../media/image102.jpeg"/><Relationship Id="rId2" Type="http://schemas.openxmlformats.org/officeDocument/2006/relationships/image" Target="../media/image9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6.jpeg"/><Relationship Id="rId11" Type="http://schemas.openxmlformats.org/officeDocument/2006/relationships/image" Target="../media/image101.jpeg"/><Relationship Id="rId5" Type="http://schemas.openxmlformats.org/officeDocument/2006/relationships/image" Target="../media/image95.jpeg"/><Relationship Id="rId10" Type="http://schemas.openxmlformats.org/officeDocument/2006/relationships/image" Target="../media/image100.jpeg"/><Relationship Id="rId4" Type="http://schemas.openxmlformats.org/officeDocument/2006/relationships/image" Target="../media/image94.jpeg"/><Relationship Id="rId9" Type="http://schemas.openxmlformats.org/officeDocument/2006/relationships/image" Target="../media/image99.jpe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8.jpeg"/><Relationship Id="rId3" Type="http://schemas.openxmlformats.org/officeDocument/2006/relationships/image" Target="../media/image103.jpeg"/><Relationship Id="rId7" Type="http://schemas.openxmlformats.org/officeDocument/2006/relationships/image" Target="../media/image10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6.jpeg"/><Relationship Id="rId11" Type="http://schemas.openxmlformats.org/officeDocument/2006/relationships/image" Target="../media/image111.jpeg"/><Relationship Id="rId5" Type="http://schemas.openxmlformats.org/officeDocument/2006/relationships/image" Target="../media/image105.jpeg"/><Relationship Id="rId10" Type="http://schemas.openxmlformats.org/officeDocument/2006/relationships/image" Target="../media/image110.jpeg"/><Relationship Id="rId4" Type="http://schemas.openxmlformats.org/officeDocument/2006/relationships/image" Target="../media/image104.jpeg"/><Relationship Id="rId9" Type="http://schemas.openxmlformats.org/officeDocument/2006/relationships/image" Target="../media/image109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8.jpeg"/><Relationship Id="rId13" Type="http://schemas.openxmlformats.org/officeDocument/2006/relationships/image" Target="../media/image123.jpeg"/><Relationship Id="rId3" Type="http://schemas.openxmlformats.org/officeDocument/2006/relationships/image" Target="../media/image113.jpeg"/><Relationship Id="rId7" Type="http://schemas.openxmlformats.org/officeDocument/2006/relationships/image" Target="../media/image117.jpeg"/><Relationship Id="rId12" Type="http://schemas.openxmlformats.org/officeDocument/2006/relationships/image" Target="../media/image122.jpeg"/><Relationship Id="rId2" Type="http://schemas.openxmlformats.org/officeDocument/2006/relationships/image" Target="../media/image11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6.jpeg"/><Relationship Id="rId11" Type="http://schemas.openxmlformats.org/officeDocument/2006/relationships/image" Target="../media/image121.jpeg"/><Relationship Id="rId5" Type="http://schemas.openxmlformats.org/officeDocument/2006/relationships/image" Target="../media/image115.jpeg"/><Relationship Id="rId10" Type="http://schemas.openxmlformats.org/officeDocument/2006/relationships/image" Target="../media/image120.jpeg"/><Relationship Id="rId4" Type="http://schemas.openxmlformats.org/officeDocument/2006/relationships/image" Target="../media/image114.jpeg"/><Relationship Id="rId9" Type="http://schemas.openxmlformats.org/officeDocument/2006/relationships/image" Target="../media/image119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5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9.jpeg"/><Relationship Id="rId3" Type="http://schemas.openxmlformats.org/officeDocument/2006/relationships/image" Target="../media/image124.jpeg"/><Relationship Id="rId7" Type="http://schemas.openxmlformats.org/officeDocument/2006/relationships/image" Target="../media/image128.jpeg"/><Relationship Id="rId12" Type="http://schemas.openxmlformats.org/officeDocument/2006/relationships/image" Target="../media/image13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7.jpeg"/><Relationship Id="rId11" Type="http://schemas.openxmlformats.org/officeDocument/2006/relationships/image" Target="../media/image132.jpeg"/><Relationship Id="rId5" Type="http://schemas.openxmlformats.org/officeDocument/2006/relationships/image" Target="../media/image126.jpeg"/><Relationship Id="rId10" Type="http://schemas.openxmlformats.org/officeDocument/2006/relationships/image" Target="../media/image131.jpeg"/><Relationship Id="rId4" Type="http://schemas.openxmlformats.org/officeDocument/2006/relationships/image" Target="../media/image125.jpeg"/><Relationship Id="rId9" Type="http://schemas.openxmlformats.org/officeDocument/2006/relationships/image" Target="../media/image130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9.jpeg"/><Relationship Id="rId3" Type="http://schemas.openxmlformats.org/officeDocument/2006/relationships/image" Target="../media/image134.jpeg"/><Relationship Id="rId7" Type="http://schemas.openxmlformats.org/officeDocument/2006/relationships/image" Target="../media/image13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37.jpeg"/><Relationship Id="rId11" Type="http://schemas.openxmlformats.org/officeDocument/2006/relationships/image" Target="../media/image142.jpeg"/><Relationship Id="rId5" Type="http://schemas.openxmlformats.org/officeDocument/2006/relationships/image" Target="../media/image136.jpeg"/><Relationship Id="rId10" Type="http://schemas.openxmlformats.org/officeDocument/2006/relationships/image" Target="../media/image141.jpeg"/><Relationship Id="rId4" Type="http://schemas.openxmlformats.org/officeDocument/2006/relationships/image" Target="../media/image135.jpeg"/><Relationship Id="rId9" Type="http://schemas.openxmlformats.org/officeDocument/2006/relationships/image" Target="../media/image140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49.jpeg"/><Relationship Id="rId3" Type="http://schemas.openxmlformats.org/officeDocument/2006/relationships/image" Target="../media/image144.jpeg"/><Relationship Id="rId7" Type="http://schemas.openxmlformats.org/officeDocument/2006/relationships/image" Target="../media/image148.jpeg"/><Relationship Id="rId2" Type="http://schemas.openxmlformats.org/officeDocument/2006/relationships/image" Target="../media/image14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7.jpeg"/><Relationship Id="rId5" Type="http://schemas.openxmlformats.org/officeDocument/2006/relationships/image" Target="../media/image146.jpeg"/><Relationship Id="rId10" Type="http://schemas.openxmlformats.org/officeDocument/2006/relationships/image" Target="../media/image151.jpeg"/><Relationship Id="rId4" Type="http://schemas.openxmlformats.org/officeDocument/2006/relationships/image" Target="../media/image145.jpeg"/><Relationship Id="rId9" Type="http://schemas.openxmlformats.org/officeDocument/2006/relationships/image" Target="../media/image150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2.xml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7.jpeg"/><Relationship Id="rId3" Type="http://schemas.openxmlformats.org/officeDocument/2006/relationships/image" Target="../media/image152.jpeg"/><Relationship Id="rId7" Type="http://schemas.openxmlformats.org/officeDocument/2006/relationships/image" Target="../media/image156.jpeg"/><Relationship Id="rId12" Type="http://schemas.openxmlformats.org/officeDocument/2006/relationships/image" Target="../media/image16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4.xml"/><Relationship Id="rId6" Type="http://schemas.openxmlformats.org/officeDocument/2006/relationships/image" Target="../media/image155.jpeg"/><Relationship Id="rId11" Type="http://schemas.openxmlformats.org/officeDocument/2006/relationships/image" Target="../media/image160.jpeg"/><Relationship Id="rId5" Type="http://schemas.openxmlformats.org/officeDocument/2006/relationships/image" Target="../media/image154.jpeg"/><Relationship Id="rId10" Type="http://schemas.openxmlformats.org/officeDocument/2006/relationships/image" Target="../media/image159.jpeg"/><Relationship Id="rId4" Type="http://schemas.openxmlformats.org/officeDocument/2006/relationships/image" Target="../media/image153.jpeg"/><Relationship Id="rId9" Type="http://schemas.openxmlformats.org/officeDocument/2006/relationships/image" Target="../media/image158.jpe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3.jpeg"/><Relationship Id="rId2" Type="http://schemas.openxmlformats.org/officeDocument/2006/relationships/image" Target="../media/image162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4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4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1.jpeg"/><Relationship Id="rId13" Type="http://schemas.openxmlformats.org/officeDocument/2006/relationships/image" Target="../media/image176.jpeg"/><Relationship Id="rId3" Type="http://schemas.openxmlformats.org/officeDocument/2006/relationships/image" Target="../media/image166.jpeg"/><Relationship Id="rId7" Type="http://schemas.openxmlformats.org/officeDocument/2006/relationships/image" Target="../media/image170.png"/><Relationship Id="rId12" Type="http://schemas.openxmlformats.org/officeDocument/2006/relationships/image" Target="../media/image17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9.png"/><Relationship Id="rId11" Type="http://schemas.openxmlformats.org/officeDocument/2006/relationships/image" Target="../media/image174.jpeg"/><Relationship Id="rId5" Type="http://schemas.openxmlformats.org/officeDocument/2006/relationships/image" Target="../media/image168.jpeg"/><Relationship Id="rId10" Type="http://schemas.openxmlformats.org/officeDocument/2006/relationships/image" Target="../media/image173.jpeg"/><Relationship Id="rId4" Type="http://schemas.openxmlformats.org/officeDocument/2006/relationships/image" Target="../media/image167.jpeg"/><Relationship Id="rId9" Type="http://schemas.openxmlformats.org/officeDocument/2006/relationships/image" Target="../media/image172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8.png"/><Relationship Id="rId2" Type="http://schemas.openxmlformats.org/officeDocument/2006/relationships/image" Target="../media/image177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81.png"/><Relationship Id="rId5" Type="http://schemas.openxmlformats.org/officeDocument/2006/relationships/image" Target="../media/image180.png"/><Relationship Id="rId4" Type="http://schemas.openxmlformats.org/officeDocument/2006/relationships/image" Target="../media/image179.png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jpeg"/><Relationship Id="rId13" Type="http://schemas.openxmlformats.org/officeDocument/2006/relationships/image" Target="../media/image15.jpeg"/><Relationship Id="rId3" Type="http://schemas.openxmlformats.org/officeDocument/2006/relationships/image" Target="../media/image5.jpeg"/><Relationship Id="rId7" Type="http://schemas.openxmlformats.org/officeDocument/2006/relationships/image" Target="../media/image9.jpeg"/><Relationship Id="rId12" Type="http://schemas.openxmlformats.org/officeDocument/2006/relationships/image" Target="../media/image1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8.jpeg"/><Relationship Id="rId11" Type="http://schemas.openxmlformats.org/officeDocument/2006/relationships/image" Target="../media/image13.jpeg"/><Relationship Id="rId5" Type="http://schemas.openxmlformats.org/officeDocument/2006/relationships/image" Target="../media/image7.jpeg"/><Relationship Id="rId10" Type="http://schemas.openxmlformats.org/officeDocument/2006/relationships/image" Target="../media/image12.jpeg"/><Relationship Id="rId4" Type="http://schemas.openxmlformats.org/officeDocument/2006/relationships/image" Target="../media/image6.jpeg"/><Relationship Id="rId9" Type="http://schemas.openxmlformats.org/officeDocument/2006/relationships/image" Target="../media/image1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778240" y="4869656"/>
            <a:ext cx="365760" cy="273844"/>
          </a:xfrm>
        </p:spPr>
        <p:txBody>
          <a:bodyPr/>
          <a:lstStyle/>
          <a:p>
            <a:pPr>
              <a:defRPr/>
            </a:pPr>
            <a:fld id="{80CCCE19-A7F1-4FE1-A020-781324EA9287}" type="slidenum">
              <a:rPr lang="ru-RU" altLang="ru-RU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pPr>
                <a:defRPr/>
              </a:pPr>
              <a:t>1</a:t>
            </a:fld>
            <a:endParaRPr lang="ru-RU" altLang="ru-RU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4099" name="Rectangle 7"/>
          <p:cNvSpPr>
            <a:spLocks noGrp="1" noChangeArrowheads="1"/>
          </p:cNvSpPr>
          <p:nvPr>
            <p:ph type="title" idx="4294967295"/>
          </p:nvPr>
        </p:nvSpPr>
        <p:spPr>
          <a:xfrm>
            <a:off x="0" y="523875"/>
            <a:ext cx="9144000" cy="776288"/>
          </a:xfrm>
        </p:spPr>
        <p:txBody>
          <a:bodyPr anchorCtr="1">
            <a:noAutofit/>
          </a:bodyPr>
          <a:lstStyle/>
          <a:p>
            <a:pPr algn="ctr">
              <a:defRPr/>
            </a:pPr>
            <a:r>
              <a:rPr lang="ru-RU" altLang="ru-RU" sz="2400" dirty="0" smtClean="0">
                <a:solidFill>
                  <a:srgbClr val="002060"/>
                </a:solidFill>
                <a:effectLst/>
                <a:latin typeface="Times New Roman" pitchFamily="18" charset="0"/>
              </a:rPr>
              <a:t>Отчет </a:t>
            </a:r>
            <a:br>
              <a:rPr lang="ru-RU" altLang="ru-RU" sz="2400" dirty="0" smtClean="0">
                <a:solidFill>
                  <a:srgbClr val="002060"/>
                </a:solidFill>
                <a:effectLst/>
                <a:latin typeface="Times New Roman" pitchFamily="18" charset="0"/>
              </a:rPr>
            </a:br>
            <a:r>
              <a:rPr lang="ru-RU" altLang="ru-RU" sz="2400" dirty="0" smtClean="0">
                <a:solidFill>
                  <a:srgbClr val="002060"/>
                </a:solidFill>
                <a:effectLst/>
                <a:latin typeface="Times New Roman" pitchFamily="18" charset="0"/>
              </a:rPr>
              <a:t>Главы муниципального образования «Майминский район»</a:t>
            </a:r>
            <a:br>
              <a:rPr lang="ru-RU" altLang="ru-RU" sz="2400" dirty="0" smtClean="0">
                <a:solidFill>
                  <a:srgbClr val="002060"/>
                </a:solidFill>
                <a:effectLst/>
                <a:latin typeface="Times New Roman" pitchFamily="18" charset="0"/>
              </a:rPr>
            </a:br>
            <a:r>
              <a:rPr lang="ru-RU" altLang="ru-RU" sz="2400" dirty="0" smtClean="0">
                <a:solidFill>
                  <a:srgbClr val="002060"/>
                </a:solidFill>
                <a:effectLst/>
                <a:latin typeface="Times New Roman" pitchFamily="18" charset="0"/>
              </a:rPr>
              <a:t> о </a:t>
            </a:r>
            <a:r>
              <a:rPr lang="ru-RU" altLang="ru-RU" sz="2400" smtClean="0">
                <a:solidFill>
                  <a:srgbClr val="002060"/>
                </a:solidFill>
                <a:effectLst/>
                <a:latin typeface="Times New Roman" pitchFamily="18" charset="0"/>
              </a:rPr>
              <a:t>результатах деятельности за </a:t>
            </a:r>
            <a:r>
              <a:rPr lang="ru-RU" altLang="ru-RU" sz="2400" dirty="0" smtClean="0">
                <a:solidFill>
                  <a:srgbClr val="002060"/>
                </a:solidFill>
                <a:effectLst/>
                <a:latin typeface="Times New Roman" pitchFamily="18" charset="0"/>
              </a:rPr>
              <a:t>2019 год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00430" y="1857370"/>
            <a:ext cx="1928826" cy="2256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Rectangle 7"/>
          <p:cNvSpPr txBox="1">
            <a:spLocks noChangeArrowheads="1"/>
          </p:cNvSpPr>
          <p:nvPr/>
        </p:nvSpPr>
        <p:spPr>
          <a:xfrm>
            <a:off x="0" y="4367212"/>
            <a:ext cx="9144000" cy="776288"/>
          </a:xfrm>
          <a:prstGeom prst="rect">
            <a:avLst/>
          </a:prstGeom>
        </p:spPr>
        <p:txBody>
          <a:bodyPr vert="horz" anchor="ctr" anchorCtr="1">
            <a:no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ru-RU" sz="14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+mj-cs"/>
              </a:rPr>
              <a:t>с</a:t>
            </a:r>
            <a:r>
              <a:rPr kumimoji="0" lang="ru-RU" alt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. </a:t>
            </a:r>
            <a:r>
              <a:rPr kumimoji="0" lang="ru-RU" altLang="ru-RU" sz="14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Майма</a:t>
            </a:r>
            <a:endParaRPr kumimoji="0" lang="ru-RU" altLang="ru-RU" sz="14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j-ea"/>
              <a:cs typeface="+mj-cs"/>
            </a:endParaRP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5 июня</a:t>
            </a:r>
            <a:r>
              <a:rPr kumimoji="0" lang="ru-RU" altLang="ru-RU" sz="1400" b="1" i="0" u="none" strike="noStrike" kern="1200" cap="none" spc="0" normalizeH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+mj-cs"/>
              </a:rPr>
              <a:t> 2020 г.</a:t>
            </a:r>
            <a:endParaRPr kumimoji="0" lang="ru-RU" altLang="ru-RU" sz="1400" b="1" i="0" u="none" strike="noStrike" kern="1200" cap="none" spc="0" normalizeH="0" baseline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j-ea"/>
              <a:cs typeface="+mj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TextBox 1"/>
          <p:cNvSpPr txBox="1">
            <a:spLocks noChangeArrowheads="1"/>
          </p:cNvSpPr>
          <p:nvPr/>
        </p:nvSpPr>
        <p:spPr bwMode="auto">
          <a:xfrm>
            <a:off x="5643563" y="2303860"/>
            <a:ext cx="914400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endParaRPr lang="ru-RU" sz="2000" b="1" dirty="0">
              <a:solidFill>
                <a:srgbClr val="050A0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2" name="TextBox 1"/>
          <p:cNvSpPr txBox="1">
            <a:spLocks noChangeArrowheads="1"/>
          </p:cNvSpPr>
          <p:nvPr/>
        </p:nvSpPr>
        <p:spPr bwMode="auto">
          <a:xfrm>
            <a:off x="4357688" y="1285876"/>
            <a:ext cx="914400" cy="642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endParaRPr lang="ru-RU" sz="2000" b="1" dirty="0">
              <a:solidFill>
                <a:srgbClr val="050A0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173" name="TextBox 1"/>
          <p:cNvSpPr txBox="1">
            <a:spLocks noChangeArrowheads="1"/>
          </p:cNvSpPr>
          <p:nvPr/>
        </p:nvSpPr>
        <p:spPr bwMode="auto">
          <a:xfrm>
            <a:off x="3000375" y="1768079"/>
            <a:ext cx="914400" cy="4179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/>
          <a:lstStyle/>
          <a:p>
            <a:endParaRPr lang="ru-RU" sz="2000" b="1" dirty="0">
              <a:solidFill>
                <a:srgbClr val="050A0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142844" y="214296"/>
            <a:ext cx="9001156" cy="642939"/>
          </a:xfrm>
          <a:prstGeom prst="rect">
            <a:avLst/>
          </a:prstGeom>
        </p:spPr>
        <p:txBody>
          <a:bodyPr anchor="ctr">
            <a:normAutofit fontScale="90000" lnSpcReduction="2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defTabSz="914400">
              <a:defRPr/>
            </a:pPr>
            <a:r>
              <a:rPr lang="ru-RU" altLang="ru-RU" sz="25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+mj-cs"/>
              </a:rPr>
              <a:t>Жилищное </a:t>
            </a:r>
            <a:r>
              <a:rPr lang="ru-RU" altLang="ru-RU" sz="2500" b="1" dirty="0">
                <a:solidFill>
                  <a:srgbClr val="002060"/>
                </a:solidFill>
                <a:latin typeface="Times New Roman" pitchFamily="18" charset="0"/>
                <a:ea typeface="+mj-ea"/>
                <a:cs typeface="+mj-cs"/>
              </a:rPr>
              <a:t>строительство </a:t>
            </a:r>
          </a:p>
          <a:p>
            <a:pPr algn="ctr" defTabSz="914400" eaLnBrk="0" hangingPunct="0">
              <a:defRPr/>
            </a:pPr>
            <a:r>
              <a:rPr lang="ru-RU" sz="2400" b="1" i="1" dirty="0">
                <a:solidFill>
                  <a:srgbClr val="050A0F"/>
                </a:solidFill>
                <a:latin typeface="Times New Roman" pitchFamily="18" charset="0"/>
                <a:ea typeface="+mj-ea"/>
                <a:cs typeface="+mj-cs"/>
              </a:rPr>
              <a:t>введено общей площади жилых помещений (тыс. кв. м.)</a:t>
            </a:r>
            <a:endParaRPr lang="ru-RU" sz="2400" b="1" i="1" dirty="0">
              <a:solidFill>
                <a:srgbClr val="050A0F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7175" name="Rectangle 8"/>
          <p:cNvSpPr>
            <a:spLocks noChangeArrowheads="1"/>
          </p:cNvSpPr>
          <p:nvPr/>
        </p:nvSpPr>
        <p:spPr bwMode="auto">
          <a:xfrm>
            <a:off x="0" y="435770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000" b="1" dirty="0" smtClean="0">
                <a:solidFill>
                  <a:srgbClr val="C00000"/>
                </a:solidFill>
                <a:latin typeface="Times New Roman" pitchFamily="18" charset="0"/>
              </a:rPr>
              <a:t>2 </a:t>
            </a:r>
            <a:r>
              <a:rPr lang="ru-RU" altLang="ru-RU" sz="2000" b="1" dirty="0">
                <a:solidFill>
                  <a:srgbClr val="C00000"/>
                </a:solidFill>
                <a:latin typeface="Times New Roman" pitchFamily="18" charset="0"/>
              </a:rPr>
              <a:t>место в Республике Алтай</a:t>
            </a:r>
            <a:br>
              <a:rPr lang="ru-RU" altLang="ru-RU" sz="2000" b="1" dirty="0">
                <a:solidFill>
                  <a:srgbClr val="C00000"/>
                </a:solidFill>
                <a:latin typeface="Times New Roman" pitchFamily="18" charset="0"/>
              </a:rPr>
            </a:br>
            <a:endParaRPr lang="ru-RU" altLang="ru-RU" sz="2000" b="1" dirty="0">
              <a:solidFill>
                <a:srgbClr val="C00000"/>
              </a:solidFill>
              <a:latin typeface="Times New Roman" pitchFamily="18" charset="0"/>
            </a:endParaRPr>
          </a:p>
        </p:txBody>
      </p:sp>
      <p:graphicFrame>
        <p:nvGraphicFramePr>
          <p:cNvPr id="11" name="Содержимое 10"/>
          <p:cNvGraphicFramePr>
            <a:graphicFrameLocks noGrp="1"/>
          </p:cNvGraphicFramePr>
          <p:nvPr>
            <p:ph/>
          </p:nvPr>
        </p:nvGraphicFramePr>
        <p:xfrm>
          <a:off x="457200" y="857238"/>
          <a:ext cx="8229600" cy="37147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Номер слайда 12"/>
          <p:cNvSpPr>
            <a:spLocks noGrp="1"/>
          </p:cNvSpPr>
          <p:nvPr>
            <p:ph type="sldNum" sz="quarter" idx="12"/>
          </p:nvPr>
        </p:nvSpPr>
        <p:spPr>
          <a:xfrm>
            <a:off x="8632058" y="4869656"/>
            <a:ext cx="511942" cy="273844"/>
          </a:xfrm>
        </p:spPr>
        <p:txBody>
          <a:bodyPr/>
          <a:lstStyle/>
          <a:p>
            <a:pPr>
              <a:defRPr/>
            </a:pPr>
            <a:r>
              <a:rPr lang="ru-RU" altLang="ru-RU" sz="1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10</a:t>
            </a:r>
            <a:endParaRPr lang="ru-RU" altLang="ru-RU" sz="1400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9" name="Picture 5" descr="В Майме открыли новый детский сад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539326" y="1000114"/>
            <a:ext cx="2400869" cy="1714512"/>
          </a:xfrm>
          <a:solidFill>
            <a:schemeClr val="accent1"/>
          </a:solidFill>
          <a:ln w="38100" cap="flat" algn="ctr">
            <a:solidFill>
              <a:schemeClr val="accent4"/>
            </a:solidFill>
            <a:prstDash val="solid"/>
          </a:ln>
        </p:spPr>
      </p:pic>
      <p:sp>
        <p:nvSpPr>
          <p:cNvPr id="17" name="Номер слайда 16"/>
          <p:cNvSpPr>
            <a:spLocks noGrp="1"/>
          </p:cNvSpPr>
          <p:nvPr>
            <p:ph type="sldNum" sz="quarter" idx="12"/>
          </p:nvPr>
        </p:nvSpPr>
        <p:spPr>
          <a:xfrm>
            <a:off x="8703496" y="4869656"/>
            <a:ext cx="440504" cy="273844"/>
          </a:xfrm>
        </p:spPr>
        <p:txBody>
          <a:bodyPr/>
          <a:lstStyle/>
          <a:p>
            <a:pPr>
              <a:defRPr/>
            </a:pPr>
            <a:r>
              <a:rPr lang="ru-RU" altLang="ru-RU" sz="1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endParaRPr lang="ru-RU" altLang="ru-RU" sz="1400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9940" name="Picture 2" descr="C:\Users\USER\Desktop\Доклад 2016 год\Образование\дсад Мери Поппинс\1482817894.jpg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6661150" y="3071813"/>
            <a:ext cx="2482850" cy="1643062"/>
          </a:xfrm>
          <a:solidFill>
            <a:schemeClr val="accent1"/>
          </a:solidFill>
          <a:ln w="38100" cap="flat" algn="ctr">
            <a:solidFill>
              <a:schemeClr val="accent4"/>
            </a:solidFill>
            <a:prstDash val="solid"/>
          </a:ln>
        </p:spPr>
      </p:pic>
      <p:sp>
        <p:nvSpPr>
          <p:cNvPr id="39941" name="Прямоугольник 6"/>
          <p:cNvSpPr>
            <a:spLocks noChangeArrowheads="1"/>
          </p:cNvSpPr>
          <p:nvPr/>
        </p:nvSpPr>
        <p:spPr bwMode="auto">
          <a:xfrm>
            <a:off x="142844" y="214296"/>
            <a:ext cx="9001156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ru-RU" sz="25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+mj-cs"/>
              </a:rPr>
              <a:t>Система образования</a:t>
            </a:r>
            <a:endParaRPr lang="ru-RU" altLang="ru-RU" sz="2500" b="1" dirty="0">
              <a:solidFill>
                <a:srgbClr val="002060"/>
              </a:solidFill>
              <a:latin typeface="Times New Roman" pitchFamily="18" charset="0"/>
              <a:ea typeface="+mj-ea"/>
              <a:cs typeface="+mj-cs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643174" y="696522"/>
            <a:ext cx="3857652" cy="43704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endParaRPr lang="ru-RU" sz="2400" b="1" dirty="0" smtClean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общеобразовательных школ</a:t>
            </a:r>
            <a:endParaRPr lang="ru-RU" sz="2000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9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дошкольных учреждений общеразвивающего вида</a:t>
            </a:r>
          </a:p>
          <a:p>
            <a:pPr marL="285750" indent="-285750" algn="ctr"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2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дошкольных учреждения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комбинированного вида</a:t>
            </a:r>
          </a:p>
          <a:p>
            <a:pPr marL="457200" indent="-457200" algn="ctr">
              <a:defRPr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дошкольных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групп</a:t>
            </a:r>
          </a:p>
          <a:p>
            <a:pPr marL="457200" indent="-457200" algn="ctr"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групп кратковременного</a:t>
            </a:r>
          </a:p>
          <a:p>
            <a:pPr marL="457200" indent="-457200" algn="ctr">
              <a:defRPr/>
            </a:pP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пребывания</a:t>
            </a:r>
            <a:endParaRPr lang="ru-RU" sz="2000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7 </a:t>
            </a:r>
            <a:r>
              <a:rPr lang="ru-RU" sz="2000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семейных детских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садов </a:t>
            </a:r>
          </a:p>
          <a:p>
            <a:pPr algn="ctr">
              <a:defRPr/>
            </a:pP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r>
              <a:rPr lang="ru-RU" sz="2000" dirty="0" smtClean="0">
                <a:solidFill>
                  <a:srgbClr val="002060"/>
                </a:solidFill>
              </a:rPr>
              <a:t> </a:t>
            </a:r>
            <a:r>
              <a:rPr lang="ru-RU" sz="20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частных детских сада</a:t>
            </a:r>
          </a:p>
          <a:p>
            <a:pPr algn="ctr">
              <a:lnSpc>
                <a:spcPct val="150000"/>
              </a:lnSpc>
              <a:defRPr/>
            </a:pPr>
            <a:endParaRPr lang="ru-RU" sz="1800" b="1" dirty="0" smtClean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lnSpc>
                <a:spcPct val="150000"/>
              </a:lnSpc>
              <a:defRPr/>
            </a:pPr>
            <a:endParaRPr lang="ru-RU" sz="1800" b="1" dirty="0">
              <a:solidFill>
                <a:schemeClr val="bg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944" name="AutoShape 9" descr="Картинки по запросу фотографии детей счастливых садик"/>
          <p:cNvSpPr>
            <a:spLocks noChangeAspect="1" noChangeArrowheads="1"/>
          </p:cNvSpPr>
          <p:nvPr/>
        </p:nvSpPr>
        <p:spPr bwMode="auto">
          <a:xfrm>
            <a:off x="149225" y="-108346"/>
            <a:ext cx="304800" cy="228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9945" name="AutoShape 11" descr="Картинки по запросу фотографии детей счастливых садик"/>
          <p:cNvSpPr>
            <a:spLocks noChangeAspect="1" noChangeArrowheads="1"/>
          </p:cNvSpPr>
          <p:nvPr/>
        </p:nvSpPr>
        <p:spPr bwMode="auto">
          <a:xfrm>
            <a:off x="149225" y="-108346"/>
            <a:ext cx="304800" cy="228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sp>
        <p:nvSpPr>
          <p:cNvPr id="39946" name="AutoShape 15" descr="Картинки по запросу фотографии детей счастливых садик"/>
          <p:cNvSpPr>
            <a:spLocks noChangeAspect="1" noChangeArrowheads="1"/>
          </p:cNvSpPr>
          <p:nvPr/>
        </p:nvSpPr>
        <p:spPr bwMode="auto">
          <a:xfrm>
            <a:off x="149225" y="-108346"/>
            <a:ext cx="304800" cy="2286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/>
          </a:p>
        </p:txBody>
      </p:sp>
      <p:pic>
        <p:nvPicPr>
          <p:cNvPr id="15" name="Picture 17" descr="un-child-rights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4" y="3071817"/>
            <a:ext cx="2392362" cy="1571636"/>
          </a:xfrm>
          <a:prstGeom prst="rect">
            <a:avLst/>
          </a:prstGeom>
          <a:solidFill>
            <a:schemeClr val="accent1"/>
          </a:solidFill>
          <a:ln w="38100" cap="flat" algn="ctr">
            <a:solidFill>
              <a:schemeClr val="accent4"/>
            </a:solidFill>
            <a:prstDash val="solid"/>
          </a:ln>
        </p:spPr>
      </p:pic>
      <p:pic>
        <p:nvPicPr>
          <p:cNvPr id="47106" name="Picture 2" descr="https://www.gorno-altaisk.info/wp-content/uploads/2019/11/05-nga-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14281" y="1000114"/>
            <a:ext cx="2401277" cy="1714512"/>
          </a:xfrm>
          <a:prstGeom prst="rect">
            <a:avLst/>
          </a:prstGeom>
          <a:noFill/>
          <a:ln w="38100">
            <a:solidFill>
              <a:schemeClr val="accent4"/>
            </a:solidFill>
          </a:ln>
        </p:spPr>
      </p:pic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Содержимое 6"/>
          <p:cNvSpPr>
            <a:spLocks noGrp="1"/>
          </p:cNvSpPr>
          <p:nvPr>
            <p:ph type="body" sz="half" idx="1"/>
          </p:nvPr>
        </p:nvSpPr>
        <p:spPr>
          <a:xfrm>
            <a:off x="4357686" y="1285866"/>
            <a:ext cx="4572032" cy="3357586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sz="2300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	Всего в образовательных организациях района трудятся 1020 работников, из них </a:t>
            </a:r>
            <a:r>
              <a:rPr lang="ru-RU" sz="23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педагогических работников </a:t>
            </a:r>
            <a:r>
              <a:rPr lang="ru-RU" sz="2300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– </a:t>
            </a:r>
            <a:r>
              <a:rPr lang="ru-RU" sz="23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554 человека</a:t>
            </a:r>
          </a:p>
          <a:p>
            <a:pPr>
              <a:buNone/>
            </a:pPr>
            <a:endParaRPr lang="ru-RU" sz="2300" dirty="0" smtClean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3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школах трудятся 512 работников, из них </a:t>
            </a:r>
            <a:r>
              <a:rPr lang="ru-RU" sz="2300" u="sng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336 педагогических работников</a:t>
            </a:r>
          </a:p>
          <a:p>
            <a:pPr>
              <a:buNone/>
            </a:pPr>
            <a:r>
              <a:rPr lang="ru-RU" sz="23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r>
              <a:rPr lang="ru-RU" sz="23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дошкольных образовательных организациях – 377 человек, из них </a:t>
            </a:r>
            <a:r>
              <a:rPr lang="ru-RU" sz="2300" u="sng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педагогических работников - 158 </a:t>
            </a:r>
          </a:p>
          <a:p>
            <a:pPr>
              <a:buNone/>
            </a:pPr>
            <a:endParaRPr lang="ru-RU" sz="2300" dirty="0" smtClean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3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 организациях дополнительного образования детей трудятся 131 человек, их них </a:t>
            </a:r>
            <a:r>
              <a:rPr lang="ru-RU" sz="2300" u="sng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педагогических работников – 60 </a:t>
            </a:r>
            <a:endParaRPr lang="ru-RU" sz="2300" u="sng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sz="half" idx="2"/>
          </p:nvPr>
        </p:nvSpPr>
        <p:spPr>
          <a:xfrm>
            <a:off x="285720" y="1071552"/>
            <a:ext cx="3929090" cy="3571900"/>
          </a:xfrm>
        </p:spPr>
        <p:txBody>
          <a:bodyPr>
            <a:normAutofit fontScale="70000" lnSpcReduction="20000"/>
          </a:bodyPr>
          <a:lstStyle/>
          <a:p>
            <a:pPr algn="ctr">
              <a:buNone/>
            </a:pPr>
            <a:endParaRPr lang="ru-RU" b="1" dirty="0" smtClean="0">
              <a:solidFill>
                <a:srgbClr val="0066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Дети </a:t>
            </a:r>
          </a:p>
          <a:p>
            <a:pPr algn="ctr">
              <a:buNone/>
            </a:pPr>
            <a:endParaRPr lang="ru-RU" dirty="0" smtClean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Учащиеся школ – 4076 человек</a:t>
            </a:r>
          </a:p>
          <a:p>
            <a:pPr>
              <a:buNone/>
            </a:pPr>
            <a:endParaRPr lang="ru-RU" dirty="0" smtClean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Дошкольники – 1894 человека</a:t>
            </a:r>
          </a:p>
          <a:p>
            <a:pPr>
              <a:buNone/>
            </a:pPr>
            <a:endParaRPr lang="ru-RU" dirty="0" smtClean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Получающие дополнительное образование – 2225 человек</a:t>
            </a:r>
            <a:endParaRPr lang="ru-RU" dirty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>
          <a:xfrm>
            <a:off x="8632058" y="4869656"/>
            <a:ext cx="511942" cy="273844"/>
          </a:xfrm>
        </p:spPr>
        <p:txBody>
          <a:bodyPr/>
          <a:lstStyle/>
          <a:p>
            <a:pPr>
              <a:defRPr/>
            </a:pPr>
            <a:r>
              <a:rPr lang="ru-RU" altLang="ru-RU" sz="1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endParaRPr lang="ru-RU" altLang="ru-RU" sz="1400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6"/>
          <p:cNvSpPr>
            <a:spLocks noChangeArrowheads="1"/>
          </p:cNvSpPr>
          <p:nvPr/>
        </p:nvSpPr>
        <p:spPr bwMode="auto">
          <a:xfrm>
            <a:off x="142844" y="214296"/>
            <a:ext cx="9001156" cy="4770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ru-RU" sz="25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+mj-cs"/>
              </a:rPr>
              <a:t>Система образования</a:t>
            </a:r>
            <a:endParaRPr lang="ru-RU" altLang="ru-RU" sz="2500" b="1" dirty="0">
              <a:solidFill>
                <a:srgbClr val="002060"/>
              </a:solidFill>
              <a:latin typeface="Times New Roman" pitchFamily="18" charset="0"/>
              <a:ea typeface="+mj-ea"/>
              <a:cs typeface="+mj-cs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https://opt-1288592.ssl.1c-bitrix-cdn.ru/upload/iblock/420/IMG_8269.JPG?1573710939399788"/>
          <p:cNvPicPr/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43438" y="285734"/>
            <a:ext cx="3929090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0" name="Picture 2" descr="https://opt-1288592.ssl.1c-bitrix-cdn.ru/upload/iblock/b2f/IMG_8282.JPG?1573710939375699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285735"/>
            <a:ext cx="3893888" cy="2286016"/>
          </a:xfrm>
          <a:prstGeom prst="rect">
            <a:avLst/>
          </a:prstGeom>
          <a:noFill/>
        </p:spPr>
      </p:pic>
      <p:pic>
        <p:nvPicPr>
          <p:cNvPr id="36870" name="Picture 6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43438" y="2786064"/>
            <a:ext cx="4000528" cy="21431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6871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2786064"/>
            <a:ext cx="3929090" cy="2136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285720" y="2285998"/>
            <a:ext cx="8286808" cy="273844"/>
          </a:xfrm>
          <a:solidFill>
            <a:schemeClr val="accent1"/>
          </a:solidFill>
        </p:spPr>
        <p:txBody>
          <a:bodyPr/>
          <a:lstStyle/>
          <a:p>
            <a:pPr algn="ctr">
              <a:defRPr/>
            </a:pPr>
            <a:r>
              <a:rPr lang="ru-RU" alt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Детский сад «Огонек»</a:t>
            </a:r>
            <a:r>
              <a:rPr 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 на 60 мест с ясельными группами</a:t>
            </a:r>
            <a:r>
              <a:rPr lang="ru-RU" altLang="ru-RU" sz="1600" b="1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с. Кызыл-Озек</a:t>
            </a:r>
            <a:endParaRPr lang="ru-RU" altLang="ru-RU" sz="1600" b="1" dirty="0">
              <a:solidFill>
                <a:schemeClr val="bg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Нижний колонтитул 3"/>
          <p:cNvSpPr txBox="1">
            <a:spLocks/>
          </p:cNvSpPr>
          <p:nvPr/>
        </p:nvSpPr>
        <p:spPr>
          <a:xfrm>
            <a:off x="285720" y="4714890"/>
            <a:ext cx="3929090" cy="273844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/>
          <a:lstStyle/>
          <a:p>
            <a:pPr marL="0" marR="0" lvl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3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Детский сад на 125 мест, с. Майма, Алгаир 2</a:t>
            </a:r>
            <a:endParaRPr kumimoji="0" lang="ru-RU" altLang="ru-RU" sz="13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Нижний колонтитул 3"/>
          <p:cNvSpPr txBox="1">
            <a:spLocks/>
          </p:cNvSpPr>
          <p:nvPr/>
        </p:nvSpPr>
        <p:spPr>
          <a:xfrm>
            <a:off x="4643438" y="4714890"/>
            <a:ext cx="4000528" cy="285752"/>
          </a:xfrm>
          <a:prstGeom prst="rect">
            <a:avLst/>
          </a:prstGeom>
          <a:solidFill>
            <a:schemeClr val="accent1"/>
          </a:solidFill>
        </p:spPr>
        <p:txBody>
          <a:bodyPr vert="horz" lIns="91440" tIns="45720" rIns="91440" bIns="45720" rtlCol="0" anchor="ctr"/>
          <a:lstStyle/>
          <a:p>
            <a:pPr marL="0" marR="0" lvl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3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Детский сад на 125 мест, с. Майма, ул. Алтайская</a:t>
            </a:r>
            <a:endParaRPr kumimoji="0" lang="ru-RU" altLang="ru-RU" sz="1300" b="1" i="0" u="none" strike="noStrike" kern="1200" cap="none" spc="0" normalizeH="0" baseline="0" noProof="0" dirty="0">
              <a:ln>
                <a:noFill/>
              </a:ln>
              <a:effectLst/>
              <a:uLnTx/>
              <a:uFillTx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Номер слайда 9"/>
          <p:cNvSpPr txBox="1">
            <a:spLocks/>
          </p:cNvSpPr>
          <p:nvPr/>
        </p:nvSpPr>
        <p:spPr>
          <a:xfrm>
            <a:off x="8632058" y="4869656"/>
            <a:ext cx="511942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13</a:t>
            </a:r>
            <a:endParaRPr kumimoji="0" lang="ru-RU" alt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36866" name="AutoShape 2" descr="blob:https://web.whatsapp.com/835068dc-23fc-44c5-9950-cc0f28fc360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36868" name="AutoShape 4" descr="blob:https://web.whatsapp.com/835068dc-23fc-44c5-9950-cc0f28fc360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одзаголовок 6"/>
          <p:cNvSpPr>
            <a:spLocks noGrp="1"/>
          </p:cNvSpPr>
          <p:nvPr>
            <p:ph idx="1"/>
          </p:nvPr>
        </p:nvSpPr>
        <p:spPr>
          <a:xfrm>
            <a:off x="142844" y="1285866"/>
            <a:ext cx="8715436" cy="3429026"/>
          </a:xfrm>
        </p:spPr>
        <p:txBody>
          <a:bodyPr>
            <a:normAutofit fontScale="25000" lnSpcReduction="20000"/>
          </a:bodyPr>
          <a:lstStyle/>
          <a:p>
            <a:pPr algn="ctr">
              <a:lnSpc>
                <a:spcPct val="150000"/>
              </a:lnSpc>
              <a:spcBef>
                <a:spcPts val="0"/>
              </a:spcBef>
              <a:buNone/>
              <a:defRPr/>
            </a:pPr>
            <a:r>
              <a:rPr lang="ru-RU" sz="8000" b="1" dirty="0" smtClean="0">
                <a:latin typeface="Times New Roman" pitchFamily="18" charset="0"/>
                <a:cs typeface="Times New Roman" pitchFamily="18" charset="0"/>
              </a:rPr>
              <a:t>39,4 млн. рублей – подготовка к 2019-2020 учебному году:</a:t>
            </a:r>
          </a:p>
          <a:p>
            <a:pPr algn="ctr">
              <a:lnSpc>
                <a:spcPct val="150000"/>
              </a:lnSpc>
              <a:spcBef>
                <a:spcPts val="0"/>
              </a:spcBef>
              <a:buNone/>
              <a:defRPr/>
            </a:pPr>
            <a:endParaRPr lang="ru-RU" sz="7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Ø"/>
              <a:defRPr/>
            </a:pPr>
            <a:r>
              <a:rPr lang="ru-RU" sz="7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капитальный  и текущий ремонт в  учреждениях образования –</a:t>
            </a:r>
            <a:r>
              <a:rPr lang="ru-RU" sz="7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28,2</a:t>
            </a:r>
            <a: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млн. руб. 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Ø"/>
              <a:defRPr/>
            </a:pPr>
            <a:endParaRPr lang="en-US" sz="7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Ø"/>
              <a:defRPr/>
            </a:pPr>
            <a:r>
              <a:rPr lang="ru-RU" sz="7200" b="1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оборудование классов, приобретение мебели, инвентаря – </a:t>
            </a:r>
            <a:r>
              <a:rPr lang="ru-RU" sz="7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5,3 млн</a:t>
            </a:r>
            <a: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руб.  </a:t>
            </a:r>
          </a:p>
          <a:p>
            <a:pPr algn="just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Ø"/>
              <a:defRPr/>
            </a:pPr>
            <a:endParaRPr lang="ru-RU" sz="7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20000"/>
              </a:lnSpc>
              <a:spcBef>
                <a:spcPts val="0"/>
              </a:spcBef>
              <a:buFont typeface="Wingdings" pitchFamily="2" charset="2"/>
              <a:buChar char="Ø"/>
              <a:defRPr/>
            </a:pPr>
            <a:r>
              <a:rPr lang="ru-RU" sz="7200" b="1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приобретение учебников –</a:t>
            </a:r>
            <a:r>
              <a:rPr lang="ru-RU" sz="72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7200" b="1" i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5,9 млн</a:t>
            </a:r>
            <a:r>
              <a:rPr lang="ru-RU" sz="7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 руб. </a:t>
            </a:r>
          </a:p>
          <a:p>
            <a:pPr algn="just">
              <a:lnSpc>
                <a:spcPct val="150000"/>
              </a:lnSpc>
              <a:spcBef>
                <a:spcPts val="0"/>
              </a:spcBef>
              <a:buFont typeface="Wingdings" pitchFamily="2" charset="2"/>
              <a:buChar char="Ø"/>
              <a:defRPr/>
            </a:pPr>
            <a:endParaRPr lang="ru-RU" sz="72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lnSpc>
                <a:spcPct val="150000"/>
              </a:lnSpc>
              <a:spcBef>
                <a:spcPts val="0"/>
              </a:spcBef>
              <a:buNone/>
              <a:defRPr/>
            </a:pPr>
            <a:endParaRPr lang="ru-RU" sz="11200" b="1" i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dirty="0" smtClean="0"/>
          </a:p>
          <a:p>
            <a:pPr>
              <a:spcBef>
                <a:spcPts val="0"/>
              </a:spcBef>
              <a:defRPr/>
            </a:pPr>
            <a:endParaRPr lang="ru-RU" dirty="0" smtClean="0">
              <a:solidFill>
                <a:schemeClr val="bg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703496" y="4869656"/>
            <a:ext cx="440504" cy="273844"/>
          </a:xfrm>
        </p:spPr>
        <p:txBody>
          <a:bodyPr/>
          <a:lstStyle/>
          <a:p>
            <a:pPr>
              <a:defRPr/>
            </a:pPr>
            <a:r>
              <a:rPr lang="ru-RU" altLang="ru-RU" sz="1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endParaRPr lang="ru-RU" altLang="ru-RU" sz="1400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2844" y="205978"/>
            <a:ext cx="9001156" cy="65126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altLang="ru-RU" sz="2700" i="1" dirty="0" smtClean="0">
                <a:solidFill>
                  <a:srgbClr val="002060"/>
                </a:solidFill>
                <a:effectLst/>
                <a:latin typeface="Times New Roman" pitchFamily="18" charset="0"/>
              </a:rPr>
              <a:t/>
            </a:r>
            <a:br>
              <a:rPr lang="ru-RU" altLang="ru-RU" sz="2700" i="1" dirty="0" smtClean="0">
                <a:solidFill>
                  <a:srgbClr val="002060"/>
                </a:solidFill>
                <a:effectLst/>
                <a:latin typeface="Times New Roman" pitchFamily="18" charset="0"/>
              </a:rPr>
            </a:br>
            <a:r>
              <a:rPr lang="ru-RU" altLang="ru-RU" sz="2600" dirty="0" smtClean="0">
                <a:solidFill>
                  <a:srgbClr val="002060"/>
                </a:solidFill>
                <a:effectLst/>
                <a:latin typeface="Times New Roman" pitchFamily="18" charset="0"/>
              </a:rPr>
              <a:t>Улучшение материально-технической базы </a:t>
            </a:r>
            <a:br>
              <a:rPr lang="ru-RU" altLang="ru-RU" sz="2600" dirty="0" smtClean="0">
                <a:solidFill>
                  <a:srgbClr val="002060"/>
                </a:solidFill>
                <a:effectLst/>
                <a:latin typeface="Times New Roman" pitchFamily="18" charset="0"/>
              </a:rPr>
            </a:br>
            <a:r>
              <a:rPr lang="ru-RU" altLang="ru-RU" sz="2600" dirty="0" smtClean="0">
                <a:solidFill>
                  <a:srgbClr val="002060"/>
                </a:solidFill>
                <a:effectLst/>
                <a:latin typeface="Times New Roman" pitchFamily="18" charset="0"/>
              </a:rPr>
              <a:t>учреждений образования</a:t>
            </a:r>
            <a:r>
              <a:rPr lang="en-US" sz="27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7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700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D:\ОБЩАЯ ПАПКА\1 Лена К\Доклад на сессию\Фото 2019\Образование\экономика фото\Ремонты 2019 г\мсош 3\IMG-20200520-WA0076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14546" y="3643320"/>
            <a:ext cx="928694" cy="1345950"/>
          </a:xfrm>
          <a:prstGeom prst="rect">
            <a:avLst/>
          </a:prstGeom>
          <a:noFill/>
        </p:spPr>
      </p:pic>
      <p:pic>
        <p:nvPicPr>
          <p:cNvPr id="24" name="Picture 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142976" y="3643320"/>
            <a:ext cx="949384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 descr="D:\ОБЩАЯ ПАПКА\1 Лена К\Доклад на сессию\Фото 2019\Образование\экономика фото\Ремонты 2019 г\мсош 3\IMG-20200520-WA0075 (2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3616948"/>
            <a:ext cx="928694" cy="1395807"/>
          </a:xfrm>
          <a:prstGeom prst="rect">
            <a:avLst/>
          </a:prstGeom>
          <a:noFill/>
        </p:spPr>
      </p:pic>
      <p:pic>
        <p:nvPicPr>
          <p:cNvPr id="15" name="Picture 11"/>
          <p:cNvPicPr>
            <a:picLocks noGrp="1" noChangeAspect="1" noChangeArrowheads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 bwMode="auto">
          <a:xfrm>
            <a:off x="7643834" y="2928940"/>
            <a:ext cx="1359131" cy="185789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0" y="214296"/>
            <a:ext cx="9144000" cy="357190"/>
          </a:xfrm>
        </p:spPr>
        <p:txBody>
          <a:bodyPr/>
          <a:lstStyle/>
          <a:p>
            <a:pPr algn="ctr">
              <a:defRPr/>
            </a:pPr>
            <a:r>
              <a:rPr lang="ru-RU" altLang="ru-RU" sz="18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Подготовка учреждений образования к 2019-2020 учебному году</a:t>
            </a:r>
            <a:endParaRPr lang="ru-RU" altLang="ru-RU" sz="18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743976" y="4869656"/>
            <a:ext cx="400024" cy="273844"/>
          </a:xfrm>
        </p:spPr>
        <p:txBody>
          <a:bodyPr/>
          <a:lstStyle/>
          <a:p>
            <a:pPr>
              <a:defRPr/>
            </a:pPr>
            <a:r>
              <a:rPr lang="ru-RU" altLang="ru-RU" sz="1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15</a:t>
            </a:r>
            <a:endParaRPr lang="ru-RU" altLang="ru-RU" sz="1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8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44" y="928676"/>
            <a:ext cx="1428760" cy="11806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714480" y="928677"/>
            <a:ext cx="1520382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Прямоугольник 10"/>
          <p:cNvSpPr/>
          <p:nvPr/>
        </p:nvSpPr>
        <p:spPr>
          <a:xfrm>
            <a:off x="899592" y="555526"/>
            <a:ext cx="254749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МБОУ «Соузгинская СОШ» </a:t>
            </a:r>
            <a:endParaRPr lang="ru-RU" sz="1400" b="1" dirty="0">
              <a:solidFill>
                <a:schemeClr val="tx1"/>
              </a:solidFill>
            </a:endParaRPr>
          </a:p>
        </p:txBody>
      </p:sp>
      <p:pic>
        <p:nvPicPr>
          <p:cNvPr id="1027" name="Picture 3" descr="D:\ОБЩАЯ ПАПКА\1 Лена К\Доклад на сессию\Фото 2019\Образование\экономика фото\Ремонты 2019 г\соузга (1)\медкабинет\image.pn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142844" y="2214559"/>
            <a:ext cx="1428760" cy="1040785"/>
          </a:xfrm>
          <a:prstGeom prst="rect">
            <a:avLst/>
          </a:prstGeom>
          <a:noFill/>
        </p:spPr>
      </p:pic>
      <p:pic>
        <p:nvPicPr>
          <p:cNvPr id="1028" name="Picture 4" descr="D:\ОБЩАЯ ПАПКА\1 Лена К\Доклад на сессию\Фото 2019\Образование\экономика фото\Ремонты 2019 г\соузга (1)\медкабинет\IMG-20200522-WA009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714480" y="2214560"/>
            <a:ext cx="2071702" cy="1042021"/>
          </a:xfrm>
          <a:prstGeom prst="rect">
            <a:avLst/>
          </a:prstGeom>
          <a:noFill/>
        </p:spPr>
      </p:pic>
      <p:pic>
        <p:nvPicPr>
          <p:cNvPr id="14" name="Picture 2" descr="D:\ОБЩАЯ ПАПКА\1 Лена К\Доклад на сессию\Фото 2019\Образование\экономика фото\Ремонт 2019\кызыл-озек\спортзал\до\IMG_1372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 flipH="1">
            <a:off x="6072198" y="2928940"/>
            <a:ext cx="1428760" cy="1885964"/>
          </a:xfrm>
          <a:prstGeom prst="rect">
            <a:avLst/>
          </a:prstGeom>
          <a:noFill/>
        </p:spPr>
      </p:pic>
      <p:sp>
        <p:nvSpPr>
          <p:cNvPr id="17" name="Прямоугольник 16"/>
          <p:cNvSpPr/>
          <p:nvPr/>
        </p:nvSpPr>
        <p:spPr>
          <a:xfrm>
            <a:off x="6215074" y="571486"/>
            <a:ext cx="287046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МБОУ «Кызыл-Озекская СОШ»</a:t>
            </a:r>
            <a:endParaRPr lang="ru-RU" sz="1400" b="1" dirty="0">
              <a:solidFill>
                <a:schemeClr val="tx1"/>
              </a:solidFill>
            </a:endParaRPr>
          </a:p>
        </p:txBody>
      </p:sp>
      <p:pic>
        <p:nvPicPr>
          <p:cNvPr id="18" name="Picture 9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6072197" y="928676"/>
            <a:ext cx="1413877" cy="1785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9" name="Picture 10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643834" y="928676"/>
            <a:ext cx="1357322" cy="17908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 descr="D:\ОБЩАЯ ПАПКА\1 Лена К\Доклад на сессию\Фото 2019\Образование\экономика фото\Ремонты 2019 г\кызыл-озек\кабинеты химии, жлмоводства, начальные классы водоснабжение\IMG-20200522-WA0056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000496" y="2143122"/>
            <a:ext cx="1000132" cy="1428760"/>
          </a:xfrm>
          <a:prstGeom prst="rect">
            <a:avLst/>
          </a:prstGeom>
          <a:noFill/>
        </p:spPr>
      </p:pic>
      <p:pic>
        <p:nvPicPr>
          <p:cNvPr id="1031" name="Picture 7" descr="D:\ОБЩАЯ ПАПКА\1 Лена К\Доклад на сессию\Фото 2019\Образование\экономика фото\Ремонты 2019 г\кызыл-озек\кабинеты химии, жлмоводства, начальные классы водоснабжение\IMG-20200522-WA0066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5072066" y="2143122"/>
            <a:ext cx="857256" cy="1428760"/>
          </a:xfrm>
          <a:prstGeom prst="rect">
            <a:avLst/>
          </a:prstGeom>
          <a:noFill/>
        </p:spPr>
      </p:pic>
      <p:sp>
        <p:nvSpPr>
          <p:cNvPr id="23" name="Прямоугольник 22"/>
          <p:cNvSpPr/>
          <p:nvPr/>
        </p:nvSpPr>
        <p:spPr>
          <a:xfrm>
            <a:off x="142844" y="3286130"/>
            <a:ext cx="4071966" cy="28469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2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МБОУ «Майминская СОШ №3 им. В.Ф.Хохолкова»</a:t>
            </a:r>
            <a:endParaRPr lang="ru-RU" sz="1220" b="1" dirty="0">
              <a:solidFill>
                <a:schemeClr val="tx1"/>
              </a:solidFill>
            </a:endParaRPr>
          </a:p>
        </p:txBody>
      </p:sp>
      <p:pic>
        <p:nvPicPr>
          <p:cNvPr id="1035" name="Picture 11" descr="D:\ОБЩАЯ ПАПКА\1 Лена К\Доклад на сессию\Фото 2019\Образование\экономика фото\Ремонты 2019 г\мсош 3\IMG-20200520-WA0078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3214678" y="3658715"/>
            <a:ext cx="2357454" cy="1327210"/>
          </a:xfrm>
          <a:prstGeom prst="rect">
            <a:avLst/>
          </a:prstGeom>
          <a:noFill/>
        </p:spPr>
      </p:pic>
      <p:sp>
        <p:nvSpPr>
          <p:cNvPr id="25" name="Прямоугольник 24"/>
          <p:cNvSpPr/>
          <p:nvPr/>
        </p:nvSpPr>
        <p:spPr>
          <a:xfrm>
            <a:off x="3428992" y="571486"/>
            <a:ext cx="290881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МБОУ «Александровская НОШ»</a:t>
            </a:r>
            <a:endParaRPr lang="ru-RU" sz="1400" b="1" dirty="0">
              <a:solidFill>
                <a:schemeClr val="tx1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3571868" y="857238"/>
            <a:ext cx="2381556" cy="12301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743976" y="4869656"/>
            <a:ext cx="400024" cy="273844"/>
          </a:xfrm>
        </p:spPr>
        <p:txBody>
          <a:bodyPr/>
          <a:lstStyle/>
          <a:p>
            <a:pPr>
              <a:defRPr/>
            </a:pPr>
            <a:r>
              <a:rPr lang="ru-RU" altLang="ru-RU" sz="1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16</a:t>
            </a:r>
            <a:endParaRPr lang="ru-RU" altLang="ru-RU" sz="1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050" name="Picture 2" descr="D:\ОБЩАЯ ПАПКА\1 Лена К\Доклад на сессию\Фото 2019\Образование\экономика фото\Ремонты 2019 г\манжерок\IMG-20200520-WA0012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3108" y="3929072"/>
            <a:ext cx="1905013" cy="1071570"/>
          </a:xfrm>
          <a:prstGeom prst="rect">
            <a:avLst/>
          </a:prstGeom>
          <a:noFill/>
        </p:spPr>
      </p:pic>
      <p:sp>
        <p:nvSpPr>
          <p:cNvPr id="9" name="Прямоугольник 8"/>
          <p:cNvSpPr/>
          <p:nvPr/>
        </p:nvSpPr>
        <p:spPr>
          <a:xfrm>
            <a:off x="642910" y="3643320"/>
            <a:ext cx="269817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МБОУ «Манжерокская СОШ»</a:t>
            </a:r>
            <a:endParaRPr lang="ru-RU" sz="1400" b="1" dirty="0">
              <a:solidFill>
                <a:schemeClr val="tx1"/>
              </a:solidFill>
            </a:endParaRPr>
          </a:p>
        </p:txBody>
      </p:sp>
      <p:pic>
        <p:nvPicPr>
          <p:cNvPr id="2051" name="Picture 3" descr="D:\ОБЩАЯ ПАПКА\1 Лена К\Доклад на сессию\Фото 2019\Образование\экономика фото\Ремонты 2019 г\манжерок\IMG-20200520-WA001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4" y="3929072"/>
            <a:ext cx="1905014" cy="1071570"/>
          </a:xfrm>
          <a:prstGeom prst="rect">
            <a:avLst/>
          </a:prstGeom>
          <a:noFill/>
        </p:spPr>
      </p:pic>
      <p:pic>
        <p:nvPicPr>
          <p:cNvPr id="2052" name="Picture 4" descr="D:\ОБЩАЯ ПАПКА\1 Лена К\Доклад на сессию\Фото 2019\Образование\экономика фото\Ремонты 2019 г\подгорное\IMG-20200522-WA010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34" y="833426"/>
            <a:ext cx="2214578" cy="1476386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395536" y="555526"/>
            <a:ext cx="2707472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МБОУ «Подгорновская СОШ»</a:t>
            </a:r>
            <a:endParaRPr lang="ru-RU" sz="1400" b="1" dirty="0">
              <a:solidFill>
                <a:schemeClr val="tx1"/>
              </a:solidFill>
            </a:endParaRPr>
          </a:p>
        </p:txBody>
      </p:sp>
      <p:pic>
        <p:nvPicPr>
          <p:cNvPr id="2053" name="Picture 5" descr="D:\ОБЩАЯ ПАПКА\1 Лена К\Доклад на сессию\Фото 2019\Образование\экономика фото\Ремонты 2019 г\подгорное\IMG-20200522-WA009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14480" y="2357436"/>
            <a:ext cx="1214446" cy="1333510"/>
          </a:xfrm>
          <a:prstGeom prst="rect">
            <a:avLst/>
          </a:prstGeom>
          <a:noFill/>
        </p:spPr>
      </p:pic>
      <p:pic>
        <p:nvPicPr>
          <p:cNvPr id="2055" name="Picture 7" descr="D:\ОБЩАЯ ПАПКА\1 Лена К\Доклад на сессию\Фото 2019\Образование\экономика фото\Ремонты 2019 г\подгорное\IMG-20200522-WA009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720" y="2357436"/>
            <a:ext cx="1214446" cy="1309696"/>
          </a:xfrm>
          <a:prstGeom prst="rect">
            <a:avLst/>
          </a:prstGeom>
          <a:noFill/>
        </p:spPr>
      </p:pic>
      <p:pic>
        <p:nvPicPr>
          <p:cNvPr id="2056" name="Picture 8" descr="D:\ОБЩАЯ ПАПКА\1 Лена К\Доклад на сессию\Фото 2019\Образование\экономика фото\Ремонты 2019 г\Верх - карагуж\крыша\IMG-20200520-WA0048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881829" y="857238"/>
            <a:ext cx="2095514" cy="1428760"/>
          </a:xfrm>
          <a:prstGeom prst="rect">
            <a:avLst/>
          </a:prstGeom>
          <a:noFill/>
        </p:spPr>
      </p:pic>
      <p:pic>
        <p:nvPicPr>
          <p:cNvPr id="2057" name="Picture 9" descr="D:\ОБЩАЯ ПАПКА\1 Лена К\Доклад на сессию\Фото 2019\Образование\экономика фото\Ремонты 2019 г\Верх - карагуж\мебель, освещение\IMG-20200520-WA001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214678" y="857238"/>
            <a:ext cx="1809763" cy="1357322"/>
          </a:xfrm>
          <a:prstGeom prst="rect">
            <a:avLst/>
          </a:prstGeom>
          <a:noFill/>
        </p:spPr>
      </p:pic>
      <p:pic>
        <p:nvPicPr>
          <p:cNvPr id="2058" name="Picture 10" descr="D:\ОБЩАЯ ПАПКА\1 Лена К\Доклад на сессию\Фото 2019\Образование\экономика фото\Ремонты 2019 г\Верх - карагуж\мебель, освещение\IMG-20200520-WA0013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143504" y="857238"/>
            <a:ext cx="1619261" cy="1357322"/>
          </a:xfrm>
          <a:prstGeom prst="rect">
            <a:avLst/>
          </a:prstGeom>
          <a:noFill/>
        </p:spPr>
      </p:pic>
      <p:sp>
        <p:nvSpPr>
          <p:cNvPr id="19" name="Прямоугольник 18"/>
          <p:cNvSpPr/>
          <p:nvPr/>
        </p:nvSpPr>
        <p:spPr>
          <a:xfrm>
            <a:off x="4572000" y="571486"/>
            <a:ext cx="328614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МБОУ «Верх-Карагужская ООШ»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643438" y="2357436"/>
            <a:ext cx="300039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МБОУ «Бирюлинская СОШ»</a:t>
            </a:r>
            <a:endParaRPr lang="ru-RU" sz="1400" b="1" dirty="0">
              <a:solidFill>
                <a:schemeClr val="tx1"/>
              </a:solidFill>
            </a:endParaRPr>
          </a:p>
        </p:txBody>
      </p:sp>
      <p:pic>
        <p:nvPicPr>
          <p:cNvPr id="21" name="Picture 8" descr="D:\ОБЩАЯ ПАПКА\1 Лена К\Доклад на сессию\Фото 2019\Образование\экономика фото\Ремонт 2019\бирюля\IMG_20200520_144443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500430" y="2357436"/>
            <a:ext cx="1071570" cy="1528774"/>
          </a:xfrm>
          <a:prstGeom prst="rect">
            <a:avLst/>
          </a:prstGeom>
          <a:noFill/>
        </p:spPr>
      </p:pic>
      <p:pic>
        <p:nvPicPr>
          <p:cNvPr id="22" name="Picture 9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801892" y="2428874"/>
            <a:ext cx="1181406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4" name="Picture 11" descr="D:\ОБЩАЯ ПАПКА\1 Лена К\Доклад на сессию\Фото 2019\Образование\экономика фото\Ремонты 2019 г\бирюля\IMG_20200520_143829.jpg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643438" y="3929072"/>
            <a:ext cx="1000132" cy="1071569"/>
          </a:xfrm>
          <a:prstGeom prst="rect">
            <a:avLst/>
          </a:prstGeom>
          <a:noFill/>
        </p:spPr>
      </p:pic>
      <p:pic>
        <p:nvPicPr>
          <p:cNvPr id="2060" name="Picture 12" descr="D:\ОБЩАЯ ПАПКА\1 Лена К\Доклад на сессию\Фото 2019\Образование\экономика фото\Ремонты 2019 г\бирюля\IMG-20200522-WA0022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4714876" y="2643188"/>
            <a:ext cx="857256" cy="1143008"/>
          </a:xfrm>
          <a:prstGeom prst="rect">
            <a:avLst/>
          </a:prstGeom>
          <a:noFill/>
        </p:spPr>
      </p:pic>
      <p:pic>
        <p:nvPicPr>
          <p:cNvPr id="2061" name="Picture 13" descr="D:\ОБЩАЯ ПАПКА\1 Лена К\Доклад на сессию\Фото 2019\Образование\экономика фото\Ремонты 2019 г\бирюля\IMG-20200522-WA0021.jpg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6786578" y="2643187"/>
            <a:ext cx="857255" cy="1143007"/>
          </a:xfrm>
          <a:prstGeom prst="rect">
            <a:avLst/>
          </a:prstGeom>
          <a:noFill/>
        </p:spPr>
      </p:pic>
      <p:pic>
        <p:nvPicPr>
          <p:cNvPr id="2062" name="Picture 14" descr="D:\ОБЩАЯ ПАПКА\1 Лена К\Доклад на сессию\Фото 2019\Образование\экономика фото\Ремонты 2019 г\бирюля\IMG-20200522-WA0012.jpg"/>
          <p:cNvPicPr>
            <a:picLocks noChangeAspect="1" noChangeArrowheads="1"/>
          </p:cNvPicPr>
          <p:nvPr/>
        </p:nvPicPr>
        <p:blipFill>
          <a:blip r:embed="rId16" cstate="print"/>
          <a:srcRect/>
          <a:stretch>
            <a:fillRect/>
          </a:stretch>
        </p:blipFill>
        <p:spPr bwMode="auto">
          <a:xfrm>
            <a:off x="5715008" y="2643189"/>
            <a:ext cx="857256" cy="1143007"/>
          </a:xfrm>
          <a:prstGeom prst="rect">
            <a:avLst/>
          </a:prstGeom>
          <a:noFill/>
        </p:spPr>
      </p:pic>
      <p:pic>
        <p:nvPicPr>
          <p:cNvPr id="2063" name="Picture 15" descr="D:\ОБЩАЯ ПАПКА\1 Лена К\Доклад на сессию\Фото 2019\Образование\экономика фото\Ремонты 2019 г\бирюля\IMG-20200522-WA0013.jpg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5929322" y="3929072"/>
            <a:ext cx="1785951" cy="1053712"/>
          </a:xfrm>
          <a:prstGeom prst="rect">
            <a:avLst/>
          </a:prstGeom>
          <a:noFill/>
        </p:spPr>
      </p:pic>
      <p:sp>
        <p:nvSpPr>
          <p:cNvPr id="25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0" y="214296"/>
            <a:ext cx="9144000" cy="357190"/>
          </a:xfrm>
        </p:spPr>
        <p:txBody>
          <a:bodyPr/>
          <a:lstStyle/>
          <a:p>
            <a:pPr algn="ctr">
              <a:defRPr/>
            </a:pPr>
            <a:r>
              <a:rPr lang="ru-RU" altLang="ru-RU" sz="18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Подготовка учреждений образования к 2019-2020 учебному году</a:t>
            </a:r>
            <a:endParaRPr lang="ru-RU" altLang="ru-RU" sz="18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Нижний колонтитул 3"/>
          <p:cNvSpPr txBox="1">
            <a:spLocks/>
          </p:cNvSpPr>
          <p:nvPr/>
        </p:nvSpPr>
        <p:spPr>
          <a:xfrm>
            <a:off x="214282" y="2071684"/>
            <a:ext cx="1590676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endParaRPr kumimoji="0" lang="ru-RU" alt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charset="0"/>
              <a:ea typeface="+mn-ea"/>
              <a:cs typeface="Arial" charset="0"/>
            </a:endParaRPr>
          </a:p>
        </p:txBody>
      </p:sp>
      <p:sp>
        <p:nvSpPr>
          <p:cNvPr id="18" name="Номер слайда 9"/>
          <p:cNvSpPr txBox="1">
            <a:spLocks/>
          </p:cNvSpPr>
          <p:nvPr/>
        </p:nvSpPr>
        <p:spPr>
          <a:xfrm>
            <a:off x="8632058" y="4869656"/>
            <a:ext cx="511942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17</a:t>
            </a:r>
            <a:endParaRPr kumimoji="0" lang="ru-RU" alt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1071552"/>
            <a:ext cx="1357322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14480" y="1071552"/>
            <a:ext cx="1357322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2" name="Прямоугольник 21"/>
          <p:cNvSpPr/>
          <p:nvPr/>
        </p:nvSpPr>
        <p:spPr>
          <a:xfrm>
            <a:off x="428596" y="714362"/>
            <a:ext cx="284770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МБОУ «Майминская СОШ №2»</a:t>
            </a:r>
            <a:endParaRPr lang="ru-RU" sz="1400" b="1" dirty="0">
              <a:solidFill>
                <a:schemeClr val="tx1"/>
              </a:solidFill>
            </a:endParaRP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2845" y="3500444"/>
            <a:ext cx="1832030" cy="15001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071670" y="3538179"/>
            <a:ext cx="1785950" cy="14624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Прямоугольник 24"/>
          <p:cNvSpPr/>
          <p:nvPr/>
        </p:nvSpPr>
        <p:spPr>
          <a:xfrm>
            <a:off x="714348" y="3143254"/>
            <a:ext cx="284770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МБОУ «Майминская СОШ №1»</a:t>
            </a:r>
            <a:endParaRPr lang="ru-RU" sz="1400" b="1" dirty="0">
              <a:solidFill>
                <a:schemeClr val="tx1"/>
              </a:solidFill>
            </a:endParaRPr>
          </a:p>
        </p:txBody>
      </p:sp>
      <p:pic>
        <p:nvPicPr>
          <p:cNvPr id="3079" name="Picture 7" descr="D:\ОБЩАЯ ПАПКА\1 Лена К\Доклад на сессию\Фото 2019\Образование\экономика фото\Ремонты 2019 г\сайдыс\IMG-20200522-WA0045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3182270" y="1071552"/>
            <a:ext cx="1246154" cy="1714512"/>
          </a:xfrm>
          <a:prstGeom prst="rect">
            <a:avLst/>
          </a:prstGeom>
          <a:noFill/>
        </p:spPr>
      </p:pic>
      <p:pic>
        <p:nvPicPr>
          <p:cNvPr id="3080" name="Picture 8" descr="D:\ОБЩАЯ ПАПКА\1 Лена К\Доклад на сессию\Фото 2019\Образование\экономика фото\Ремонты 2019 г\сайдыс\IMG-20200522-WA004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00562" y="1071552"/>
            <a:ext cx="1214446" cy="1714512"/>
          </a:xfrm>
          <a:prstGeom prst="rect">
            <a:avLst/>
          </a:prstGeom>
          <a:noFill/>
        </p:spPr>
      </p:pic>
      <p:sp>
        <p:nvSpPr>
          <p:cNvPr id="29" name="Прямоугольник 28"/>
          <p:cNvSpPr/>
          <p:nvPr/>
        </p:nvSpPr>
        <p:spPr>
          <a:xfrm>
            <a:off x="3286116" y="714362"/>
            <a:ext cx="2482218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МБОУ «Сайдысская ООШ»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4929190" y="3071816"/>
            <a:ext cx="280682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МБОУ «Карасукская ООШ»</a:t>
            </a:r>
            <a:endParaRPr lang="ru-RU" sz="1400" b="1" dirty="0">
              <a:solidFill>
                <a:schemeClr val="tx1"/>
              </a:solidFill>
            </a:endParaRPr>
          </a:p>
        </p:txBody>
      </p:sp>
      <p:pic>
        <p:nvPicPr>
          <p:cNvPr id="31" name="Picture 14" descr="D:\ОБЩАЯ ПАПКА\1 Лена К\Доклад на сессию\Фото 2019\Образование\экономика фото\Ремонт 2019\карасук\IMG-20200520-WA003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 flipH="1">
            <a:off x="4071934" y="3429006"/>
            <a:ext cx="1285884" cy="1571636"/>
          </a:xfrm>
          <a:prstGeom prst="rect">
            <a:avLst/>
          </a:prstGeom>
          <a:noFill/>
        </p:spPr>
      </p:pic>
      <p:pic>
        <p:nvPicPr>
          <p:cNvPr id="32" name="Picture 3" descr="D:\ОБЩАЯ ПАПКА\1 Лена К\Доклад на сессию\Фото 2019\Образование\экономика фото\Ремонт 2019\карасук\IMG-20200520-WA0038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286644" y="3429006"/>
            <a:ext cx="1357322" cy="1554642"/>
          </a:xfrm>
          <a:prstGeom prst="rect">
            <a:avLst/>
          </a:prstGeom>
          <a:noFill/>
        </p:spPr>
      </p:pic>
      <p:pic>
        <p:nvPicPr>
          <p:cNvPr id="3081" name="Picture 9" descr="D:\ОБЩАЯ ПАПКА\1 Лена К\Доклад на сессию\Фото 2019\Образование\экономика фото\Ремонты 2019 г\карасук\IMG-20200520-WA0036 (2)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572132" y="3429006"/>
            <a:ext cx="1500198" cy="1581209"/>
          </a:xfrm>
          <a:prstGeom prst="rect">
            <a:avLst/>
          </a:prstGeom>
          <a:noFill/>
        </p:spPr>
      </p:pic>
      <p:pic>
        <p:nvPicPr>
          <p:cNvPr id="3082" name="Picture 10" descr="D:\ОБЩАЯ ПАПКА\1 Лена К\Доклад на сессию\Фото 2019\Образование\экономика фото\Ремонты 2019 г\урлу - аспак\IMG-20200520-WA0047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5857884" y="1071552"/>
            <a:ext cx="1357322" cy="1762504"/>
          </a:xfrm>
          <a:prstGeom prst="rect">
            <a:avLst/>
          </a:prstGeom>
          <a:noFill/>
        </p:spPr>
      </p:pic>
      <p:pic>
        <p:nvPicPr>
          <p:cNvPr id="3083" name="Picture 11" descr="D:\ОБЩАЯ ПАПКА\1 Лена К\Доклад на сессию\Фото 2019\Образование\экономика фото\Ремонты 2019 г\1 В презентации\Школы\алферово\IMG-20200522-WA0103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7500958" y="1714494"/>
            <a:ext cx="1490074" cy="1433327"/>
          </a:xfrm>
          <a:prstGeom prst="rect">
            <a:avLst/>
          </a:prstGeom>
          <a:noFill/>
        </p:spPr>
      </p:pic>
      <p:sp>
        <p:nvSpPr>
          <p:cNvPr id="36" name="Прямоугольник 35"/>
          <p:cNvSpPr/>
          <p:nvPr/>
        </p:nvSpPr>
        <p:spPr>
          <a:xfrm>
            <a:off x="5643570" y="714362"/>
            <a:ext cx="2786082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МБОУ «Урлу-Аспакская ООШ»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37" name="Прямоугольник 36"/>
          <p:cNvSpPr/>
          <p:nvPr/>
        </p:nvSpPr>
        <p:spPr>
          <a:xfrm>
            <a:off x="7143768" y="1142990"/>
            <a:ext cx="200023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МБОУ «Алферовская НОШ»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23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0" y="214296"/>
            <a:ext cx="9144000" cy="357190"/>
          </a:xfrm>
        </p:spPr>
        <p:txBody>
          <a:bodyPr/>
          <a:lstStyle/>
          <a:p>
            <a:pPr algn="ctr">
              <a:defRPr/>
            </a:pPr>
            <a:r>
              <a:rPr lang="ru-RU" altLang="ru-RU" sz="18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Подготовка учреждений образования к 2019-2020 учебному году</a:t>
            </a:r>
            <a:endParaRPr lang="ru-RU" altLang="ru-RU" sz="18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D:\ОБЩАЯ ПАПКА\1 Лена К\Доклад на сессию\Фото 2019\Образование\экономика фото\Ремонты 2019 г\Колосок\IMG-20200520-WA0044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5720" y="3357568"/>
            <a:ext cx="789939" cy="1643074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743976" y="4869656"/>
            <a:ext cx="400024" cy="273844"/>
          </a:xfrm>
        </p:spPr>
        <p:txBody>
          <a:bodyPr/>
          <a:lstStyle/>
          <a:p>
            <a:pPr>
              <a:defRPr/>
            </a:pPr>
            <a:r>
              <a:rPr lang="ru-RU" altLang="ru-RU" sz="1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18</a:t>
            </a:r>
            <a:endParaRPr lang="ru-RU" altLang="ru-RU" sz="1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147845" y="2402473"/>
            <a:ext cx="84830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тыс. м² </a:t>
            </a:r>
            <a:endParaRPr lang="ru-RU" dirty="0"/>
          </a:p>
        </p:txBody>
      </p:sp>
      <p:pic>
        <p:nvPicPr>
          <p:cNvPr id="4099" name="Picture 3" descr="D:\ОБЩАЯ ПАПКА\1 Лена К\Доклад на сессию\Фото 2019\Образование\экономика фото\Ремонты 2019 г\Колосок\IMG-20200520-WA004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71538" y="4071948"/>
            <a:ext cx="1981180" cy="952490"/>
          </a:xfrm>
          <a:prstGeom prst="rect">
            <a:avLst/>
          </a:prstGeom>
          <a:noFill/>
        </p:spPr>
      </p:pic>
      <p:sp>
        <p:nvSpPr>
          <p:cNvPr id="11" name="Прямоугольник 10"/>
          <p:cNvSpPr/>
          <p:nvPr/>
        </p:nvSpPr>
        <p:spPr>
          <a:xfrm>
            <a:off x="1071538" y="3429006"/>
            <a:ext cx="200026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МБДОУ «Детский сад «Колосок» с. Майма»</a:t>
            </a:r>
            <a:endParaRPr lang="ru-RU" sz="1400" b="1" dirty="0">
              <a:solidFill>
                <a:schemeClr val="tx1"/>
              </a:solidFill>
            </a:endParaRPr>
          </a:p>
        </p:txBody>
      </p:sp>
      <p:pic>
        <p:nvPicPr>
          <p:cNvPr id="4100" name="Picture 4" descr="D:\ОБЩАЯ ПАПКА\1 Лена К\Доклад на сессию\Фото 2019\Образование\экономика фото\Ремонты 2019 г\медвежонок\IMG-20200522-WA0025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858148" y="3286130"/>
            <a:ext cx="1090421" cy="1718842"/>
          </a:xfrm>
          <a:prstGeom prst="rect">
            <a:avLst/>
          </a:prstGeom>
          <a:noFill/>
        </p:spPr>
      </p:pic>
      <p:pic>
        <p:nvPicPr>
          <p:cNvPr id="4102" name="Picture 6" descr="D:\ОБЩАЯ ПАПКА\1 Лена К\Доклад на сессию\Фото 2019\Образование\экономика фото\Ремонты 2019 г\медвежонок\IMG-20200522-WA0026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643702" y="3286130"/>
            <a:ext cx="1081268" cy="1702615"/>
          </a:xfrm>
          <a:prstGeom prst="rect">
            <a:avLst/>
          </a:prstGeom>
          <a:noFill/>
        </p:spPr>
      </p:pic>
      <p:sp>
        <p:nvSpPr>
          <p:cNvPr id="16" name="Прямоугольник 15"/>
          <p:cNvSpPr/>
          <p:nvPr/>
        </p:nvSpPr>
        <p:spPr>
          <a:xfrm>
            <a:off x="6572264" y="2714626"/>
            <a:ext cx="257173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МБДОУ «Детский сад «Медвежонок» с. Майма»</a:t>
            </a:r>
            <a:endParaRPr lang="ru-RU" sz="1400" b="1" dirty="0">
              <a:solidFill>
                <a:schemeClr val="tx1"/>
              </a:solidFill>
            </a:endParaRPr>
          </a:p>
        </p:txBody>
      </p:sp>
      <p:pic>
        <p:nvPicPr>
          <p:cNvPr id="4104" name="Picture 8" descr="D:\ОБЩАЯ ПАПКА\1 Лена К\Доклад на сессию\Фото 2019\Образование\экономика фото\Ремонты 2019 г\Огонек\IMG-20200522-WA0018 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86248" y="4000510"/>
            <a:ext cx="857256" cy="1006833"/>
          </a:xfrm>
          <a:prstGeom prst="rect">
            <a:avLst/>
          </a:prstGeom>
          <a:noFill/>
        </p:spPr>
      </p:pic>
      <p:pic>
        <p:nvPicPr>
          <p:cNvPr id="4105" name="Picture 9" descr="D:\ОБЩАЯ ПАПКА\1 Лена К\Доклад на сессию\Фото 2019\Образование\экономика фото\Ремонты 2019 г\Огонек\IMG-20200522-WA001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214942" y="4000510"/>
            <a:ext cx="1333509" cy="1000132"/>
          </a:xfrm>
          <a:prstGeom prst="rect">
            <a:avLst/>
          </a:prstGeom>
          <a:noFill/>
        </p:spPr>
      </p:pic>
      <p:pic>
        <p:nvPicPr>
          <p:cNvPr id="4106" name="Picture 10" descr="D:\ОБЩАЯ ПАПКА\1 Лена К\Доклад на сессию\Фото 2019\Образование\экономика фото\Ремонты 2019 г\Огонек\IMG-20200109-WA0015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3071802" y="3286130"/>
            <a:ext cx="1143008" cy="1714512"/>
          </a:xfrm>
          <a:prstGeom prst="rect">
            <a:avLst/>
          </a:prstGeom>
          <a:noFill/>
        </p:spPr>
      </p:pic>
      <p:pic>
        <p:nvPicPr>
          <p:cNvPr id="4107" name="Picture 11" descr="D:\ОБЩАЯ ПАПКА\1 Лена К\Доклад на сессию\Фото 2019\Образование\экономика фото\Ремонты 2019 г\Олененок\IMG-20200520-WA0031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715140" y="714362"/>
            <a:ext cx="2262203" cy="1982405"/>
          </a:xfrm>
          <a:prstGeom prst="rect">
            <a:avLst/>
          </a:prstGeom>
          <a:noFill/>
        </p:spPr>
      </p:pic>
      <p:pic>
        <p:nvPicPr>
          <p:cNvPr id="4108" name="Picture 12" descr="D:\ОБЩАЯ ПАПКА\1 Лена К\Доклад на сессию\Фото 2019\Образование\экономика фото\Ремонты 2019 г\Олененок\IMG-20200520-WA0025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5000628" y="1857370"/>
            <a:ext cx="1619261" cy="1214446"/>
          </a:xfrm>
          <a:prstGeom prst="rect">
            <a:avLst/>
          </a:prstGeom>
          <a:noFill/>
        </p:spPr>
      </p:pic>
      <p:pic>
        <p:nvPicPr>
          <p:cNvPr id="4109" name="Picture 13" descr="D:\ОБЩАЯ ПАПКА\1 Лена К\Доклад на сессию\Фото 2019\Образование\экономика фото\Ремонты 2019 г\Олененок\IMG-20200520-WA0027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286116" y="1928808"/>
            <a:ext cx="1547823" cy="1160867"/>
          </a:xfrm>
          <a:prstGeom prst="rect">
            <a:avLst/>
          </a:prstGeom>
          <a:noFill/>
        </p:spPr>
      </p:pic>
      <p:pic>
        <p:nvPicPr>
          <p:cNvPr id="4110" name="Picture 1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571604" y="1071552"/>
            <a:ext cx="1214446" cy="21627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111" name="Picture 15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14282" y="1071552"/>
            <a:ext cx="1214446" cy="2162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Прямоугольник 24"/>
          <p:cNvSpPr/>
          <p:nvPr/>
        </p:nvSpPr>
        <p:spPr>
          <a:xfrm>
            <a:off x="4143372" y="3286130"/>
            <a:ext cx="22860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МБДОУ «Детский сад «Огонек» с. Кызыл-Озек»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285720" y="571486"/>
            <a:ext cx="257176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МБДОУ «Детский сад «Ручеек» с. Майма»</a:t>
            </a:r>
            <a:endParaRPr lang="ru-RU" sz="1400" b="1" dirty="0">
              <a:solidFill>
                <a:schemeClr val="tx1"/>
              </a:solidFill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786314" y="928676"/>
            <a:ext cx="1857388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МАДОУ «Детский сад «Олененок» </a:t>
            </a:r>
          </a:p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с. Майма»</a:t>
            </a:r>
            <a:endParaRPr lang="ru-RU" sz="1400" b="1" dirty="0">
              <a:solidFill>
                <a:schemeClr val="tx1"/>
              </a:solidFill>
            </a:endParaRPr>
          </a:p>
        </p:txBody>
      </p:sp>
      <p:pic>
        <p:nvPicPr>
          <p:cNvPr id="4112" name="Picture 16" descr="D:\ОБЩАЯ ПАПКА\1 Лена К\Доклад на сессию\Фото 2019\Образование\экономика фото\Ремонты 2019 г\Олененок\IMG-20200520-WA0023.jpg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286116" y="732196"/>
            <a:ext cx="1500198" cy="1125148"/>
          </a:xfrm>
          <a:prstGeom prst="rect">
            <a:avLst/>
          </a:prstGeom>
          <a:noFill/>
        </p:spPr>
      </p:pic>
      <p:sp>
        <p:nvSpPr>
          <p:cNvPr id="2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0" y="214296"/>
            <a:ext cx="9144000" cy="357190"/>
          </a:xfrm>
        </p:spPr>
        <p:txBody>
          <a:bodyPr/>
          <a:lstStyle/>
          <a:p>
            <a:pPr algn="ctr">
              <a:defRPr/>
            </a:pPr>
            <a:r>
              <a:rPr lang="ru-RU" altLang="ru-RU" sz="18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Подготовка учреждений образования к 2019-2020 учебному году</a:t>
            </a:r>
            <a:endParaRPr lang="ru-RU" altLang="ru-RU" sz="18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D:\ОБЩАЯ ПАПКА\1 Лена К\Доклад на сессию\Фото 2019\Образование\экономика фото\охрана\мсош 2\IMG-20200522-WA0087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4282" y="3071816"/>
            <a:ext cx="1071570" cy="1905014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786810" y="4786328"/>
            <a:ext cx="357190" cy="357172"/>
          </a:xfrm>
        </p:spPr>
        <p:txBody>
          <a:bodyPr/>
          <a:lstStyle/>
          <a:p>
            <a:pPr>
              <a:defRPr/>
            </a:pPr>
            <a:r>
              <a:rPr lang="ru-RU" altLang="ru-RU" sz="1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19</a:t>
            </a:r>
            <a:endParaRPr lang="ru-RU" altLang="ru-RU" sz="1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5123" name="Picture 3" descr="D:\ОБЩАЯ ПАПКА\1 Лена К\Доклад на сессию\Фото 2019\Образование\экономика фото\охрана\мсош 2\началка\нчальная школ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28728" y="3071816"/>
            <a:ext cx="1428760" cy="1905014"/>
          </a:xfrm>
          <a:prstGeom prst="rect">
            <a:avLst/>
          </a:prstGeom>
          <a:noFill/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000364" y="3357568"/>
            <a:ext cx="2857488" cy="16087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1" name="Прямоугольник 10"/>
          <p:cNvSpPr/>
          <p:nvPr/>
        </p:nvSpPr>
        <p:spPr>
          <a:xfrm>
            <a:off x="357158" y="2786064"/>
            <a:ext cx="2460161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МБОУ «Майминская СОШ №2»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214678" y="2857502"/>
            <a:ext cx="2571800" cy="4924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3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МБОУ «Майминская СОШ №3 им. В. Ф. Хохолкова»</a:t>
            </a:r>
            <a:endParaRPr lang="ru-RU" sz="1300" b="1" dirty="0">
              <a:solidFill>
                <a:schemeClr val="tx1"/>
              </a:solidFill>
            </a:endParaRPr>
          </a:p>
        </p:txBody>
      </p:sp>
      <p:pic>
        <p:nvPicPr>
          <p:cNvPr id="5127" name="Picture 7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715140" y="3286130"/>
            <a:ext cx="2162364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5129" name="Picture 9" descr="D:\ОБЩАЯ ПАПКА\1 Лена К\Доклад на сессию\Фото 2019\Образование\экономика фото\охрана\усть - муны\IMG-20200522-WA0078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29322" y="3500444"/>
            <a:ext cx="701083" cy="1443018"/>
          </a:xfrm>
          <a:prstGeom prst="rect">
            <a:avLst/>
          </a:prstGeom>
          <a:noFill/>
        </p:spPr>
      </p:pic>
      <p:sp>
        <p:nvSpPr>
          <p:cNvPr id="18" name="Прямоугольник 17"/>
          <p:cNvSpPr/>
          <p:nvPr/>
        </p:nvSpPr>
        <p:spPr>
          <a:xfrm>
            <a:off x="6357950" y="2928940"/>
            <a:ext cx="2457532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МБОУ «Усть-Мунинская СОШ»</a:t>
            </a:r>
            <a:endParaRPr lang="ru-RU" sz="1200" b="1" dirty="0">
              <a:solidFill>
                <a:schemeClr val="tx1"/>
              </a:solidFill>
            </a:endParaRPr>
          </a:p>
        </p:txBody>
      </p:sp>
      <p:pic>
        <p:nvPicPr>
          <p:cNvPr id="5130" name="Picture 1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786314" y="785800"/>
            <a:ext cx="3571900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Прямоугольник 20"/>
          <p:cNvSpPr/>
          <p:nvPr/>
        </p:nvSpPr>
        <p:spPr>
          <a:xfrm>
            <a:off x="4071934" y="500048"/>
            <a:ext cx="4929222" cy="3231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5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Филиал МБУ ДО «Майминская ДШИ» с. Манжерок </a:t>
            </a:r>
            <a:endParaRPr lang="ru-RU" sz="1500" b="1" dirty="0">
              <a:solidFill>
                <a:schemeClr val="tx1"/>
              </a:solidFill>
            </a:endParaRPr>
          </a:p>
        </p:txBody>
      </p:sp>
      <p:pic>
        <p:nvPicPr>
          <p:cNvPr id="5132" name="Picture 12" descr="D:\ОБЩАЯ ПАПКА\1 Лена К\Доклад на сессию\Фото 2019\Спорт школа\WhatsApp Image 2020-05-20 at 15.15.53.jpe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28596" y="785800"/>
            <a:ext cx="3481033" cy="1981196"/>
          </a:xfrm>
          <a:prstGeom prst="rect">
            <a:avLst/>
          </a:prstGeom>
          <a:noFill/>
        </p:spPr>
      </p:pic>
      <p:sp>
        <p:nvSpPr>
          <p:cNvPr id="24" name="Прямоугольник 23"/>
          <p:cNvSpPr/>
          <p:nvPr/>
        </p:nvSpPr>
        <p:spPr>
          <a:xfrm>
            <a:off x="928662" y="500048"/>
            <a:ext cx="264323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АО ДО МР «ДЮСШ»</a:t>
            </a:r>
            <a:endParaRPr lang="ru-RU" sz="1500" b="1" dirty="0">
              <a:solidFill>
                <a:schemeClr val="tx1"/>
              </a:solidFill>
            </a:endParaRPr>
          </a:p>
        </p:txBody>
      </p:sp>
      <p:sp>
        <p:nvSpPr>
          <p:cNvPr id="17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0" y="214296"/>
            <a:ext cx="9144000" cy="357190"/>
          </a:xfrm>
        </p:spPr>
        <p:txBody>
          <a:bodyPr/>
          <a:lstStyle/>
          <a:p>
            <a:pPr algn="ctr">
              <a:defRPr/>
            </a:pPr>
            <a:r>
              <a:rPr lang="ru-RU" altLang="ru-RU" sz="18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Подготовка учреждений образования к 2019-2020 учебному году</a:t>
            </a:r>
            <a:endParaRPr lang="ru-RU" altLang="ru-RU" sz="18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1"/>
          <p:cNvGraphicFramePr>
            <a:graphicFrameLocks/>
          </p:cNvGraphicFramePr>
          <p:nvPr/>
        </p:nvGraphicFramePr>
        <p:xfrm>
          <a:off x="714348" y="571486"/>
          <a:ext cx="7429552" cy="4000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42844" y="214296"/>
            <a:ext cx="8858312" cy="285752"/>
          </a:xfrm>
          <a:prstGeom prst="rect">
            <a:avLst/>
          </a:prstGeom>
        </p:spPr>
        <p:txBody>
          <a:bodyPr anchor="ctr" anchorCtr="1"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defTabSz="914400" fontAlgn="auto">
              <a:spcAft>
                <a:spcPts val="0"/>
              </a:spcAft>
              <a:defRPr/>
            </a:pPr>
            <a:endParaRPr lang="ru-RU" altLang="ru-RU" sz="3200" b="1" dirty="0" smtClean="0">
              <a:solidFill>
                <a:srgbClr val="002060"/>
              </a:solidFill>
              <a:latin typeface="Times New Roman" pitchFamily="18" charset="0"/>
              <a:ea typeface="+mj-ea"/>
              <a:cs typeface="+mj-cs"/>
            </a:endParaRPr>
          </a:p>
          <a:p>
            <a:pPr algn="ctr" defTabSz="914400" fontAlgn="auto">
              <a:spcAft>
                <a:spcPts val="0"/>
              </a:spcAft>
              <a:defRPr/>
            </a:pPr>
            <a:r>
              <a:rPr lang="ru-RU" altLang="ru-RU" sz="30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+mj-cs"/>
              </a:rPr>
              <a:t>Численность </a:t>
            </a:r>
            <a:r>
              <a:rPr lang="ru-RU" altLang="ru-RU" sz="3000" b="1" dirty="0">
                <a:solidFill>
                  <a:srgbClr val="002060"/>
                </a:solidFill>
                <a:latin typeface="Times New Roman" pitchFamily="18" charset="0"/>
                <a:ea typeface="+mj-ea"/>
                <a:cs typeface="+mj-cs"/>
              </a:rPr>
              <a:t>населения</a:t>
            </a:r>
            <a:r>
              <a:rPr lang="ru-RU" altLang="ru-RU" sz="3200" b="1" dirty="0">
                <a:solidFill>
                  <a:srgbClr val="002060"/>
                </a:solidFill>
                <a:latin typeface="Times New Roman" pitchFamily="18" charset="0"/>
                <a:ea typeface="+mj-ea"/>
                <a:cs typeface="+mj-cs"/>
              </a:rPr>
              <a:t/>
            </a:r>
            <a:br>
              <a:rPr lang="ru-RU" altLang="ru-RU" sz="3200" b="1" dirty="0">
                <a:solidFill>
                  <a:srgbClr val="002060"/>
                </a:solidFill>
                <a:latin typeface="Times New Roman" pitchFamily="18" charset="0"/>
                <a:ea typeface="+mj-ea"/>
                <a:cs typeface="+mj-cs"/>
              </a:rPr>
            </a:br>
            <a:endParaRPr lang="ru-RU" altLang="ru-RU" sz="3200" b="1" dirty="0">
              <a:solidFill>
                <a:srgbClr val="002060"/>
              </a:solidFill>
              <a:latin typeface="Times New Roman" pitchFamily="18" charset="0"/>
              <a:ea typeface="+mj-ea"/>
              <a:cs typeface="+mj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815414" y="4869656"/>
            <a:ext cx="328586" cy="273844"/>
          </a:xfrm>
        </p:spPr>
        <p:txBody>
          <a:bodyPr/>
          <a:lstStyle/>
          <a:p>
            <a:pPr>
              <a:defRPr/>
            </a:pPr>
            <a:r>
              <a:rPr lang="ru-RU" altLang="ru-RU" sz="1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altLang="ru-RU" sz="1400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3"/>
          <p:cNvSpPr>
            <a:spLocks noChangeArrowheads="1"/>
          </p:cNvSpPr>
          <p:nvPr/>
        </p:nvSpPr>
        <p:spPr bwMode="auto">
          <a:xfrm>
            <a:off x="1214414" y="4357705"/>
            <a:ext cx="6929438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800" b="1" dirty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Доля прироста населения Майминского района в приросте населения Республики Алтай </a:t>
            </a:r>
            <a:r>
              <a:rPr lang="ru-RU" altLang="ru-RU" sz="1800" b="1" dirty="0" smtClean="0">
                <a:solidFill>
                  <a:schemeClr val="accent3">
                    <a:lumMod val="75000"/>
                  </a:schemeClr>
                </a:solidFill>
                <a:latin typeface="Times New Roman" pitchFamily="18" charset="0"/>
              </a:rPr>
              <a:t>– 25 %</a:t>
            </a:r>
            <a:endParaRPr lang="ru-RU" sz="1800" dirty="0">
              <a:solidFill>
                <a:schemeClr val="accent3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88117" y="785800"/>
            <a:ext cx="2640809" cy="22145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743976" y="4869656"/>
            <a:ext cx="400024" cy="273844"/>
          </a:xfrm>
        </p:spPr>
        <p:txBody>
          <a:bodyPr/>
          <a:lstStyle/>
          <a:p>
            <a:pPr>
              <a:defRPr/>
            </a:pPr>
            <a:r>
              <a:rPr lang="ru-RU" altLang="ru-RU" sz="1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20</a:t>
            </a:r>
            <a:endParaRPr lang="ru-RU" altLang="ru-RU" sz="1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14296"/>
            <a:ext cx="9144000" cy="42862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Гранты -2019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1142990"/>
            <a:ext cx="2788774" cy="18573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143636" y="745950"/>
            <a:ext cx="2571767" cy="22544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15206" y="3071816"/>
            <a:ext cx="1500197" cy="19617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714480" y="3714758"/>
            <a:ext cx="2498289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079" name="Picture 7" descr="D:\ОБЩАЯ ПАПКА\1 Лена К\Доклад на сессию\Фото 2019\Образование\экономика фото\Грант Колосок\IMG-20200520-WA0097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85720" y="3071816"/>
            <a:ext cx="1241576" cy="1952114"/>
          </a:xfrm>
          <a:prstGeom prst="rect">
            <a:avLst/>
          </a:prstGeom>
          <a:noFill/>
        </p:spPr>
      </p:pic>
      <p:pic>
        <p:nvPicPr>
          <p:cNvPr id="3080" name="Picture 8" descr="D:\ОБЩАЯ ПАПКА\1 Лена К\Доклад на сессию\Фото 2019\Образование\экономика фото\Грант Колосок\IMG-20200520-WA0099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429124" y="3714758"/>
            <a:ext cx="2645247" cy="1285884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2928926" y="785800"/>
            <a:ext cx="3214710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МБУ ДО «Майминская ДШИ» 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214546" y="3286130"/>
            <a:ext cx="442915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МБДОУ «Детский сад «Колосок» с. Майма»</a:t>
            </a:r>
            <a:endParaRPr lang="ru-RU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Текст 3"/>
          <p:cNvSpPr>
            <a:spLocks noGrp="1"/>
          </p:cNvSpPr>
          <p:nvPr>
            <p:ph type="body" idx="1"/>
          </p:nvPr>
        </p:nvSpPr>
        <p:spPr>
          <a:xfrm>
            <a:off x="357158" y="4071949"/>
            <a:ext cx="4000528" cy="500066"/>
          </a:xfrm>
          <a:solidFill>
            <a:schemeClr val="accent1">
              <a:lumMod val="40000"/>
              <a:lumOff val="60000"/>
            </a:schemeClr>
          </a:solidFill>
        </p:spPr>
        <p:txBody>
          <a:bodyPr>
            <a:normAutofit fontScale="47500" lnSpcReduction="20000"/>
          </a:bodyPr>
          <a:lstStyle/>
          <a:p>
            <a:pPr algn="ctr">
              <a:buNone/>
              <a:defRPr/>
            </a:pPr>
            <a:endParaRPr lang="ru-RU" sz="2400" b="1" i="1" dirty="0" smtClean="0">
              <a:solidFill>
                <a:srgbClr val="050A0F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  <a:defRPr/>
            </a:pPr>
            <a:r>
              <a:rPr lang="ru-RU" sz="3800" b="1" i="1" dirty="0" smtClean="0">
                <a:solidFill>
                  <a:srgbClr val="050A0F"/>
                </a:solidFill>
                <a:latin typeface="Times New Roman" pitchFamily="18" charset="0"/>
                <a:cs typeface="Times New Roman" pitchFamily="18" charset="0"/>
              </a:rPr>
              <a:t>Количество мероприятий </a:t>
            </a:r>
          </a:p>
          <a:p>
            <a:pPr algn="ctr">
              <a:buNone/>
              <a:defRPr/>
            </a:pPr>
            <a:endParaRPr lang="ru-RU" i="1" dirty="0">
              <a:solidFill>
                <a:srgbClr val="050A0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Текст 9"/>
          <p:cNvSpPr>
            <a:spLocks noGrp="1"/>
          </p:cNvSpPr>
          <p:nvPr>
            <p:ph type="body" sz="half" idx="3"/>
          </p:nvPr>
        </p:nvSpPr>
        <p:spPr>
          <a:xfrm>
            <a:off x="4572013" y="1071553"/>
            <a:ext cx="4041775" cy="714380"/>
          </a:xfrm>
        </p:spPr>
        <p:txBody>
          <a:bodyPr>
            <a:normAutofit fontScale="92500" lnSpcReduction="10000"/>
          </a:bodyPr>
          <a:lstStyle/>
          <a:p>
            <a:pPr algn="ctr">
              <a:defRPr/>
            </a:pPr>
            <a:r>
              <a:rPr lang="ru-RU" b="1" dirty="0" smtClean="0">
                <a:solidFill>
                  <a:srgbClr val="050A0F"/>
                </a:solidFill>
                <a:latin typeface="Times New Roman" pitchFamily="18" charset="0"/>
                <a:cs typeface="Times New Roman" pitchFamily="18" charset="0"/>
              </a:rPr>
              <a:t>Учреждения культуры и библиотечной системы</a:t>
            </a:r>
          </a:p>
        </p:txBody>
      </p:sp>
      <p:graphicFrame>
        <p:nvGraphicFramePr>
          <p:cNvPr id="7" name="Содержимое 6"/>
          <p:cNvGraphicFramePr>
            <a:graphicFrameLocks noGrp="1"/>
          </p:cNvGraphicFramePr>
          <p:nvPr>
            <p:ph sz="quarter" idx="2"/>
          </p:nvPr>
        </p:nvGraphicFramePr>
        <p:xfrm>
          <a:off x="357158" y="1285867"/>
          <a:ext cx="4000528" cy="27539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3" name="Содержимое 12"/>
          <p:cNvSpPr>
            <a:spLocks noGrp="1"/>
          </p:cNvSpPr>
          <p:nvPr>
            <p:ph sz="quarter" idx="4"/>
          </p:nvPr>
        </p:nvSpPr>
        <p:spPr>
          <a:xfrm>
            <a:off x="4643451" y="1857370"/>
            <a:ext cx="4041775" cy="2696786"/>
          </a:xfrm>
        </p:spPr>
        <p:txBody>
          <a:bodyPr>
            <a:normAutofit fontScale="92500" lnSpcReduction="10000"/>
          </a:bodyPr>
          <a:lstStyle/>
          <a:p>
            <a:pPr>
              <a:spcBef>
                <a:spcPts val="400"/>
              </a:spcBef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18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культурно-         досуговых учреждений</a:t>
            </a:r>
          </a:p>
          <a:p>
            <a:pPr>
              <a:spcBef>
                <a:spcPts val="400"/>
              </a:spcBef>
            </a:pPr>
            <a:r>
              <a:rPr lang="ru-RU" sz="32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библиотек</a:t>
            </a:r>
          </a:p>
          <a:p>
            <a:pPr>
              <a:buNone/>
            </a:pPr>
            <a:endParaRPr lang="ru-RU" dirty="0" smtClean="0">
              <a:solidFill>
                <a:srgbClr val="002060"/>
              </a:solidFill>
            </a:endParaRPr>
          </a:p>
          <a:p>
            <a:pPr marL="0" algn="just">
              <a:buNone/>
            </a:pP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 2019 году участниками проводимых мероприятий стали </a:t>
            </a:r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78,5 </a:t>
            </a:r>
            <a:r>
              <a:rPr lang="ru-RU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тыс.чел.</a:t>
            </a:r>
          </a:p>
        </p:txBody>
      </p:sp>
      <p:sp>
        <p:nvSpPr>
          <p:cNvPr id="11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8703496" y="4869656"/>
            <a:ext cx="440504" cy="273844"/>
          </a:xfrm>
        </p:spPr>
        <p:txBody>
          <a:bodyPr/>
          <a:lstStyle/>
          <a:p>
            <a:pPr>
              <a:defRPr/>
            </a:pPr>
            <a:r>
              <a:rPr lang="ru-RU" altLang="ru-RU" sz="1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21</a:t>
            </a:r>
            <a:endParaRPr lang="ru-RU" altLang="ru-RU" sz="1400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0" y="214296"/>
            <a:ext cx="9144000" cy="42862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Культура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96" y="2214560"/>
            <a:ext cx="2020909" cy="11572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786842" y="4857766"/>
            <a:ext cx="357158" cy="285734"/>
          </a:xfrm>
        </p:spPr>
        <p:txBody>
          <a:bodyPr/>
          <a:lstStyle/>
          <a:p>
            <a:pPr>
              <a:defRPr/>
            </a:pPr>
            <a:r>
              <a:rPr lang="ru-RU" altLang="ru-RU" sz="1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22</a:t>
            </a:r>
            <a:endParaRPr lang="ru-RU" altLang="ru-RU" sz="1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6" y="642924"/>
            <a:ext cx="1943114" cy="134007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500562" y="642924"/>
            <a:ext cx="2143140" cy="12055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357422" y="642924"/>
            <a:ext cx="1928825" cy="1239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3438" y="3786196"/>
            <a:ext cx="1936390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1" name="Picture 7" descr="D:\ОБЩАЯ ПАПКА\1 Лена К\Доклад на сессию\Фото 2019\Мероприятия культура\Чага-Байрам 201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715140" y="2143122"/>
            <a:ext cx="2000264" cy="1285884"/>
          </a:xfrm>
          <a:prstGeom prst="rect">
            <a:avLst/>
          </a:prstGeom>
          <a:noFill/>
        </p:spPr>
      </p:pic>
      <p:pic>
        <p:nvPicPr>
          <p:cNvPr id="1032" name="Picture 8" descr="D:\ОБЩАЯ ПАПКА\1 Лена К\Доклад на сессию\Фото 2019\Мероприятия культура\Бессмертный полк 2019г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643702" y="3500444"/>
            <a:ext cx="2214578" cy="1500198"/>
          </a:xfrm>
          <a:prstGeom prst="rect">
            <a:avLst/>
          </a:prstGeom>
          <a:noFill/>
        </p:spPr>
      </p:pic>
      <p:sp>
        <p:nvSpPr>
          <p:cNvPr id="14" name="Нижний колонтитул 3"/>
          <p:cNvSpPr txBox="1">
            <a:spLocks/>
          </p:cNvSpPr>
          <p:nvPr/>
        </p:nvSpPr>
        <p:spPr>
          <a:xfrm>
            <a:off x="0" y="214296"/>
            <a:ext cx="9144000" cy="428628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Мероприятия</a:t>
            </a:r>
            <a:r>
              <a:rPr kumimoji="0" lang="ru-RU" alt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учреждений культуры</a:t>
            </a:r>
            <a:endParaRPr kumimoji="0" lang="ru-RU" altLang="ru-RU" sz="20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pic>
        <p:nvPicPr>
          <p:cNvPr id="6146" name="Picture 2" descr="D:\ОБЩАЯ ПАПКА\1 Лена К\Доклад на сессию\Фото 2019\Мероприятия культура\День молодежи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786050" y="3786196"/>
            <a:ext cx="1785950" cy="1191563"/>
          </a:xfrm>
          <a:prstGeom prst="rect">
            <a:avLst/>
          </a:prstGeom>
          <a:noFill/>
        </p:spPr>
      </p:pic>
      <p:pic>
        <p:nvPicPr>
          <p:cNvPr id="6148" name="Picture 4" descr="D:\ОБЩАЯ ПАПКА\1 Лена К\Доклад на сессию\Фото 2019\Мероприятия культура\фестиваль патриотической песни 2019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85720" y="857238"/>
            <a:ext cx="2000264" cy="1253692"/>
          </a:xfrm>
          <a:prstGeom prst="rect">
            <a:avLst/>
          </a:prstGeom>
          <a:noFill/>
        </p:spPr>
      </p:pic>
      <p:pic>
        <p:nvPicPr>
          <p:cNvPr id="2" name="Picture 2" descr="D:\ОБЩАЯ ПАПКА\1 Лена К\Доклад на сессию\Фото 2019\95 летие\8z7HX3XsTDs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928926" y="1785932"/>
            <a:ext cx="3286148" cy="2049489"/>
          </a:xfrm>
          <a:prstGeom prst="rect">
            <a:avLst/>
          </a:prstGeom>
          <a:noFill/>
        </p:spPr>
      </p:pic>
      <p:sp>
        <p:nvSpPr>
          <p:cNvPr id="3" name="AutoShape 4" descr="blob:https://web.whatsapp.com/c95c75b6-1666-4cf6-8d5f-fc14e1bd6aa0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14282" y="3429006"/>
            <a:ext cx="2428892" cy="15997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ОБЩАЯ ПАПКА\1 Лена К\Доклад на сессию\Фото 2019\Спектакли\Волшебник изумрудного города 2019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71802" y="1785932"/>
            <a:ext cx="2857520" cy="1854485"/>
          </a:xfrm>
          <a:prstGeom prst="rect">
            <a:avLst/>
          </a:prstGeom>
          <a:noFill/>
        </p:spPr>
      </p:pic>
      <p:pic>
        <p:nvPicPr>
          <p:cNvPr id="2051" name="Picture 3" descr="D:\ОБЩАЯ ПАПКА\1 Лена К\Доклад на сессию\Фото 2019\Спектакли\Гринч 201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15074" y="357172"/>
            <a:ext cx="2259121" cy="1428760"/>
          </a:xfrm>
          <a:prstGeom prst="rect">
            <a:avLst/>
          </a:prstGeom>
          <a:noFill/>
        </p:spPr>
      </p:pic>
      <p:pic>
        <p:nvPicPr>
          <p:cNvPr id="2052" name="Picture 4" descr="D:\ОБЩАЯ ПАПКА\1 Лена К\Доклад на сессию\Фото 2019\Спектакли\Гринч 2019г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29388" y="1857370"/>
            <a:ext cx="2428892" cy="1614834"/>
          </a:xfrm>
          <a:prstGeom prst="rect">
            <a:avLst/>
          </a:prstGeom>
          <a:noFill/>
        </p:spPr>
      </p:pic>
      <p:pic>
        <p:nvPicPr>
          <p:cNvPr id="2053" name="Picture 5" descr="D:\ОБЩАЯ ПАПКА\1 Лена К\Доклад на сессию\Фото 2019\Спектакли\Гроза 2019г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929322" y="3500444"/>
            <a:ext cx="2571768" cy="1562084"/>
          </a:xfrm>
          <a:prstGeom prst="rect">
            <a:avLst/>
          </a:prstGeom>
          <a:noFill/>
        </p:spPr>
      </p:pic>
      <p:pic>
        <p:nvPicPr>
          <p:cNvPr id="2054" name="Picture 6" descr="D:\ОБЩАЯ ПАПКА\1 Лена К\Доклад на сессию\Фото 2019\Спектакли\Снежная королева 201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428992" y="3714758"/>
            <a:ext cx="2286016" cy="1310887"/>
          </a:xfrm>
          <a:prstGeom prst="rect">
            <a:avLst/>
          </a:prstGeom>
          <a:noFill/>
        </p:spPr>
      </p:pic>
      <p:pic>
        <p:nvPicPr>
          <p:cNvPr id="2055" name="Picture 7" descr="D:\ОБЩАЯ ПАПКА\1 Лена К\Доклад на сессию\Фото 2019\Спектакли\Снежная Королева 2019г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14348" y="357172"/>
            <a:ext cx="2251149" cy="1500180"/>
          </a:xfrm>
          <a:prstGeom prst="rect">
            <a:avLst/>
          </a:prstGeom>
          <a:noFill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28662" y="3571882"/>
            <a:ext cx="2205169" cy="1469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8" name="Picture 10" descr="https://sun9-69.userapi.com/c850528/v850528222/476c1/92PkCjxkcsk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85720" y="1928808"/>
            <a:ext cx="2428892" cy="1558539"/>
          </a:xfrm>
          <a:prstGeom prst="rect">
            <a:avLst/>
          </a:prstGeom>
          <a:noFill/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3500430" y="500049"/>
            <a:ext cx="2071702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Номер слайда 6"/>
          <p:cNvSpPr txBox="1">
            <a:spLocks/>
          </p:cNvSpPr>
          <p:nvPr/>
        </p:nvSpPr>
        <p:spPr>
          <a:xfrm>
            <a:off x="8632058" y="4869656"/>
            <a:ext cx="511942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23</a:t>
            </a:r>
            <a:endParaRPr kumimoji="0" lang="ru-RU" alt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0" y="142858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«Народный театр «СОВА» </a:t>
            </a:r>
            <a:endParaRPr lang="ru-RU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214282" y="1000114"/>
            <a:ext cx="8715436" cy="3786214"/>
          </a:xfrm>
        </p:spPr>
        <p:txBody>
          <a:bodyPr>
            <a:normAutofit/>
          </a:bodyPr>
          <a:lstStyle/>
          <a:p>
            <a:pPr algn="just"/>
            <a:endParaRPr lang="ru-RU" sz="2200" dirty="0" smtClean="0">
              <a:solidFill>
                <a:srgbClr val="0066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текущий и капитальный ремонт (</a:t>
            </a:r>
            <a:r>
              <a:rPr lang="ru-RU" sz="2200" i="1" dirty="0" err="1" smtClean="0">
                <a:latin typeface="Times New Roman" pitchFamily="18" charset="0"/>
                <a:cs typeface="Times New Roman" pitchFamily="18" charset="0"/>
              </a:rPr>
              <a:t>ремонт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 электропроводки, ремонт котельных, косметический ремонт помещений, ремонт кровли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)    на сумму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3 332,5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тыс.руб. </a:t>
            </a:r>
            <a:endParaRPr lang="ru-RU" sz="2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2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обновлена материально-техническая база учреждений (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одежда сцены, сценические костюмы, </a:t>
            </a:r>
            <a:r>
              <a:rPr lang="ru-RU" sz="2200" i="1" dirty="0" err="1" smtClean="0">
                <a:latin typeface="Times New Roman" pitchFamily="18" charset="0"/>
                <a:cs typeface="Times New Roman" pitchFamily="18" charset="0"/>
              </a:rPr>
              <a:t>звукоусилительная</a:t>
            </a:r>
            <a:r>
              <a:rPr lang="ru-RU" sz="2200" i="1" dirty="0" smtClean="0">
                <a:latin typeface="Times New Roman" pitchFamily="18" charset="0"/>
                <a:cs typeface="Times New Roman" pitchFamily="18" charset="0"/>
              </a:rPr>
              <a:t> аппаратура, приобретение музыкальных инструментов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)                на сумму </a:t>
            </a: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1 676,9 </a:t>
            </a:r>
            <a:r>
              <a:rPr lang="ru-RU" sz="2200" dirty="0" smtClean="0">
                <a:latin typeface="Times New Roman" pitchFamily="18" charset="0"/>
                <a:cs typeface="Times New Roman" pitchFamily="18" charset="0"/>
              </a:rPr>
              <a:t>тыс.руб. </a:t>
            </a:r>
          </a:p>
          <a:p>
            <a:pPr algn="just">
              <a:buNone/>
            </a:pPr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03496" y="4869656"/>
            <a:ext cx="440504" cy="273844"/>
          </a:xfrm>
        </p:spPr>
        <p:txBody>
          <a:bodyPr/>
          <a:lstStyle/>
          <a:p>
            <a:pPr>
              <a:defRPr/>
            </a:pPr>
            <a:r>
              <a:rPr lang="ru-RU" altLang="ru-RU" sz="1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24</a:t>
            </a:r>
            <a:endParaRPr lang="ru-RU" altLang="ru-RU" sz="1400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Заголовок 3"/>
          <p:cNvSpPr>
            <a:spLocks noGrp="1"/>
          </p:cNvSpPr>
          <p:nvPr>
            <p:ph type="title"/>
          </p:nvPr>
        </p:nvSpPr>
        <p:spPr>
          <a:xfrm>
            <a:off x="142844" y="205978"/>
            <a:ext cx="9001156" cy="65126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altLang="ru-RU" sz="2700" i="1" dirty="0" smtClean="0">
                <a:solidFill>
                  <a:srgbClr val="002060"/>
                </a:solidFill>
                <a:effectLst/>
                <a:latin typeface="Times New Roman" pitchFamily="18" charset="0"/>
              </a:rPr>
              <a:t/>
            </a:r>
            <a:br>
              <a:rPr lang="ru-RU" altLang="ru-RU" sz="2700" i="1" dirty="0" smtClean="0">
                <a:solidFill>
                  <a:srgbClr val="002060"/>
                </a:solidFill>
                <a:effectLst/>
                <a:latin typeface="Times New Roman" pitchFamily="18" charset="0"/>
              </a:rPr>
            </a:br>
            <a:r>
              <a:rPr lang="ru-RU" altLang="ru-RU" sz="2600" dirty="0" smtClean="0">
                <a:solidFill>
                  <a:srgbClr val="002060"/>
                </a:solidFill>
                <a:effectLst/>
                <a:latin typeface="Times New Roman" pitchFamily="18" charset="0"/>
              </a:rPr>
              <a:t>Улучшение материально-технической базы </a:t>
            </a:r>
            <a:br>
              <a:rPr lang="ru-RU" altLang="ru-RU" sz="2600" dirty="0" smtClean="0">
                <a:solidFill>
                  <a:srgbClr val="002060"/>
                </a:solidFill>
                <a:effectLst/>
                <a:latin typeface="Times New Roman" pitchFamily="18" charset="0"/>
              </a:rPr>
            </a:br>
            <a:r>
              <a:rPr lang="ru-RU" altLang="ru-RU" sz="2600" dirty="0" smtClean="0">
                <a:solidFill>
                  <a:srgbClr val="002060"/>
                </a:solidFill>
                <a:effectLst/>
                <a:latin typeface="Times New Roman" pitchFamily="18" charset="0"/>
              </a:rPr>
              <a:t>учреждений культуры</a:t>
            </a:r>
            <a:r>
              <a:rPr lang="en-US" sz="27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7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42844" y="214296"/>
            <a:ext cx="9001156" cy="357190"/>
          </a:xfrm>
        </p:spPr>
        <p:txBody>
          <a:bodyPr/>
          <a:lstStyle/>
          <a:p>
            <a:pPr algn="ctr">
              <a:defRPr/>
            </a:pPr>
            <a:r>
              <a:rPr lang="ru-RU" altLang="ru-RU" sz="18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Улучшение материально-технической базы учреждений культуры</a:t>
            </a:r>
            <a:endParaRPr lang="ru-RU" altLang="ru-RU" sz="18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778240" y="4869656"/>
            <a:ext cx="365760" cy="273844"/>
          </a:xfrm>
        </p:spPr>
        <p:txBody>
          <a:bodyPr/>
          <a:lstStyle/>
          <a:p>
            <a:pPr>
              <a:defRPr/>
            </a:pPr>
            <a:r>
              <a:rPr lang="ru-RU" altLang="ru-RU" sz="1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25</a:t>
            </a:r>
            <a:endParaRPr lang="ru-RU" altLang="ru-RU" sz="1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027" name="Picture 3" descr="D:\ОБЩАЯ ПАПКА\1 Лена К\Доклад на сессию\Фото 2019\Ремонт СК и СДК\Кызыл-Озекский СДК\WhatsApp Image 2020-05-20 at 15.03.50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14678" y="642924"/>
            <a:ext cx="2143140" cy="1448289"/>
          </a:xfrm>
          <a:prstGeom prst="rect">
            <a:avLst/>
          </a:prstGeom>
          <a:noFill/>
        </p:spPr>
      </p:pic>
      <p:pic>
        <p:nvPicPr>
          <p:cNvPr id="1028" name="Picture 4" descr="D:\ОБЩАЯ ПАПКА\1 Лена К\Доклад на сессию\Фото 2019\Ремонт СК и СДК\Кызыл-Озекский СДК\IMG_587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80495" y="642924"/>
            <a:ext cx="2148431" cy="1500198"/>
          </a:xfrm>
          <a:prstGeom prst="rect">
            <a:avLst/>
          </a:prstGeom>
          <a:noFill/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14282" y="3714758"/>
            <a:ext cx="1857388" cy="124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0" name="Picture 6" descr="D:\ОБЩАЯ ПАПКА\1 Лена К\Доклад на сессию\Фото 2019\Ремонт СК и СДК\Манжерокский СДК\6d907334-0437-4539-9381-ba10ac536e5d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2285998"/>
            <a:ext cx="1785950" cy="1339463"/>
          </a:xfrm>
          <a:prstGeom prst="rect">
            <a:avLst/>
          </a:prstGeom>
          <a:noFill/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5832534" y="642924"/>
            <a:ext cx="1382671" cy="21431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2" name="Picture 8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214546" y="2285998"/>
            <a:ext cx="1714512" cy="12858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33" name="Picture 9" descr="D:\ОБЩАЯ ПАПКА\1 Лена К\Доклад на сессию\Фото 2019\Ремонт СК и СДК\Усть-Мунинский СК\WhatsApp Image 2020-05-20 at 11.03.45 (1).jpe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473304" y="642924"/>
            <a:ext cx="1313537" cy="2143140"/>
          </a:xfrm>
          <a:prstGeom prst="rect">
            <a:avLst/>
          </a:prstGeom>
          <a:noFill/>
        </p:spPr>
      </p:pic>
      <p:pic>
        <p:nvPicPr>
          <p:cNvPr id="1034" name="Picture 10" descr="D:\ОБЩАЯ ПАПКА\1 Лена К\Доклад на сессию\Фото 2019\Ремонт СК и СДК\Карасукский СДК\7d8a9f4b-f962-4afe-ada9-d22c5b84edef.jp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215074" y="3143254"/>
            <a:ext cx="1214446" cy="1809760"/>
          </a:xfrm>
          <a:prstGeom prst="rect">
            <a:avLst/>
          </a:prstGeom>
          <a:noFill/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7643834" y="3143254"/>
            <a:ext cx="1143008" cy="18220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214810" y="3786196"/>
            <a:ext cx="1643074" cy="11430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4" name="Picture 4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2214546" y="3786197"/>
            <a:ext cx="1712843" cy="109925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4143372" y="2428874"/>
            <a:ext cx="1619262" cy="12144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type="body" idx="1"/>
          </p:nvPr>
        </p:nvSpPr>
        <p:spPr/>
        <p:txBody>
          <a:bodyPr>
            <a:normAutofit fontScale="77500" lnSpcReduction="20000"/>
          </a:bodyPr>
          <a:lstStyle/>
          <a:p>
            <a:pPr algn="ctr"/>
            <a:r>
              <a:rPr lang="ru-RU" altLang="ru-RU" dirty="0" smtClean="0">
                <a:solidFill>
                  <a:srgbClr val="002060"/>
                </a:solidFill>
                <a:latin typeface="Times New Roman" pitchFamily="18" charset="0"/>
              </a:rPr>
              <a:t>Количество пользователей в библиотеках</a:t>
            </a:r>
            <a:endParaRPr lang="ru-RU" dirty="0"/>
          </a:p>
        </p:txBody>
      </p:sp>
      <p:sp>
        <p:nvSpPr>
          <p:cNvPr id="11" name="Текст 10"/>
          <p:cNvSpPr>
            <a:spLocks noGrp="1"/>
          </p:cNvSpPr>
          <p:nvPr>
            <p:ph type="body" sz="half" idx="3"/>
          </p:nvPr>
        </p:nvSpPr>
        <p:spPr/>
        <p:txBody>
          <a:bodyPr>
            <a:normAutofit/>
          </a:bodyPr>
          <a:lstStyle/>
          <a:p>
            <a:pPr algn="ctr"/>
            <a:r>
              <a:rPr lang="ru-RU" altLang="ru-RU" sz="1900" dirty="0" smtClean="0">
                <a:solidFill>
                  <a:srgbClr val="002060"/>
                </a:solidFill>
                <a:latin typeface="Times New Roman" pitchFamily="18" charset="0"/>
              </a:rPr>
              <a:t>Книговыдача</a:t>
            </a:r>
          </a:p>
        </p:txBody>
      </p:sp>
      <p:graphicFrame>
        <p:nvGraphicFramePr>
          <p:cNvPr id="6" name="Содержимое 5"/>
          <p:cNvGraphicFramePr>
            <a:graphicFrameLocks noGrp="1"/>
          </p:cNvGraphicFramePr>
          <p:nvPr>
            <p:ph sz="quarter" idx="2"/>
          </p:nvPr>
        </p:nvGraphicFramePr>
        <p:xfrm>
          <a:off x="457200" y="928676"/>
          <a:ext cx="4186238" cy="3643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9" name="Содержимое 8"/>
          <p:cNvGraphicFramePr>
            <a:graphicFrameLocks noGrp="1"/>
          </p:cNvGraphicFramePr>
          <p:nvPr>
            <p:ph sz="quarter" idx="4"/>
          </p:nvPr>
        </p:nvGraphicFramePr>
        <p:xfrm>
          <a:off x="4786324" y="1142990"/>
          <a:ext cx="4041775" cy="339726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5" name="Номер слайда 10"/>
          <p:cNvSpPr>
            <a:spLocks noGrp="1"/>
          </p:cNvSpPr>
          <p:nvPr>
            <p:ph type="sldNum" sz="quarter" idx="12"/>
          </p:nvPr>
        </p:nvSpPr>
        <p:spPr>
          <a:xfrm>
            <a:off x="8632058" y="4869656"/>
            <a:ext cx="511942" cy="273844"/>
          </a:xfrm>
        </p:spPr>
        <p:txBody>
          <a:bodyPr/>
          <a:lstStyle/>
          <a:p>
            <a:pPr>
              <a:defRPr/>
            </a:pPr>
            <a:r>
              <a:rPr lang="ru-RU" altLang="ru-RU" sz="1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26</a:t>
            </a:r>
            <a:endParaRPr lang="ru-RU" altLang="ru-RU" sz="1400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Заголовок 1"/>
          <p:cNvSpPr>
            <a:spLocks noGrp="1"/>
          </p:cNvSpPr>
          <p:nvPr>
            <p:ph type="title"/>
          </p:nvPr>
        </p:nvSpPr>
        <p:spPr>
          <a:xfrm>
            <a:off x="0" y="214296"/>
            <a:ext cx="9144000" cy="42862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Библиотечная система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D:\ОБЩАЯ ПАПКА\1 Лена К\Доклад на сессию\Фото 2019\Мероприятия библиотека\участники межмуницип марафона-конкурса Театр одного актера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714362"/>
            <a:ext cx="1800082" cy="1350000"/>
          </a:xfrm>
          <a:prstGeom prst="rect">
            <a:avLst/>
          </a:prstGeom>
          <a:noFill/>
        </p:spPr>
      </p:pic>
      <p:pic>
        <p:nvPicPr>
          <p:cNvPr id="2050" name="Picture 2" descr="D:\ОБЩАЯ ПАПКА\1 Лена К\Доклад на сессию\Фото 2019\Мероприятия библиотека\Грант Бирюля .jpeg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715140" y="928676"/>
            <a:ext cx="2071702" cy="3899671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786810" y="4869656"/>
            <a:ext cx="357190" cy="273844"/>
          </a:xfrm>
        </p:spPr>
        <p:txBody>
          <a:bodyPr/>
          <a:lstStyle/>
          <a:p>
            <a:pPr>
              <a:defRPr/>
            </a:pPr>
            <a:r>
              <a:rPr lang="ru-RU" altLang="ru-RU" sz="1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27</a:t>
            </a:r>
            <a:endParaRPr lang="ru-RU" altLang="ru-RU" sz="1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053" name="Picture 5" descr="https://sun9-6.userapi.com/c855332/v855332862/15655e/34uCpI2J8z0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00298" y="714362"/>
            <a:ext cx="1942876" cy="1350000"/>
          </a:xfrm>
          <a:prstGeom prst="rect">
            <a:avLst/>
          </a:prstGeom>
          <a:noFill/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00298" y="2171518"/>
            <a:ext cx="1928826" cy="13930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9" name="Picture 11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1472" y="2214560"/>
            <a:ext cx="1800001" cy="135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0" name="Picture 1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00298" y="3643320"/>
            <a:ext cx="1942877" cy="135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1" name="Picture 1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71472" y="3643320"/>
            <a:ext cx="1799999" cy="135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2" name="Picture 14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572000" y="3643320"/>
            <a:ext cx="1962177" cy="1331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3" name="Picture 15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4572000" y="2214560"/>
            <a:ext cx="1928826" cy="134500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64" name="Picture 16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572000" y="714362"/>
            <a:ext cx="1966688" cy="135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Нижний колонтитул 3"/>
          <p:cNvSpPr txBox="1">
            <a:spLocks/>
          </p:cNvSpPr>
          <p:nvPr/>
        </p:nvSpPr>
        <p:spPr>
          <a:xfrm>
            <a:off x="0" y="214296"/>
            <a:ext cx="9144000" cy="428628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ct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Мероприятия</a:t>
            </a:r>
            <a:r>
              <a:rPr kumimoji="0" lang="ru-RU" alt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4">
                    <a:lumMod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учреждений библиотечной системы</a:t>
            </a:r>
            <a:endParaRPr kumimoji="0" lang="ru-RU" altLang="ru-RU" sz="2000" b="1" i="0" u="none" strike="noStrike" kern="1200" cap="none" spc="0" normalizeH="0" baseline="0" noProof="0" dirty="0">
              <a:ln>
                <a:noFill/>
              </a:ln>
              <a:solidFill>
                <a:schemeClr val="accent4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Содержимое 7"/>
          <p:cNvSpPr>
            <a:spLocks noGrp="1"/>
          </p:cNvSpPr>
          <p:nvPr>
            <p:ph idx="1"/>
          </p:nvPr>
        </p:nvSpPr>
        <p:spPr>
          <a:xfrm>
            <a:off x="500034" y="1071552"/>
            <a:ext cx="8358246" cy="3714776"/>
          </a:xfrm>
        </p:spPr>
        <p:txBody>
          <a:bodyPr>
            <a:normAutofit/>
          </a:bodyPr>
          <a:lstStyle/>
          <a:p>
            <a:pPr algn="just"/>
            <a:endParaRPr lang="ru-RU" sz="2800" dirty="0" smtClean="0">
              <a:solidFill>
                <a:srgbClr val="0066FF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5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проведение текущего ремонта– </a:t>
            </a:r>
            <a:r>
              <a:rPr lang="ru-RU" sz="25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476,6</a:t>
            </a:r>
            <a:r>
              <a:rPr lang="ru-RU" sz="25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тыс.руб.</a:t>
            </a:r>
            <a:r>
              <a:rPr lang="ru-RU" sz="25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25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endParaRPr lang="ru-RU" sz="2500" dirty="0" smtClean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5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пополнение библиотечного фонда </a:t>
            </a:r>
            <a:r>
              <a:rPr lang="ru-RU" sz="2500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(книжный фонд, подписка на периодические издания,</a:t>
            </a:r>
            <a:r>
              <a:rPr lang="ru-RU" sz="25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500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настольные игры ) – </a:t>
            </a:r>
            <a:r>
              <a:rPr lang="ru-RU" sz="2500" b="1" i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238,7</a:t>
            </a:r>
            <a:r>
              <a:rPr lang="ru-RU" sz="2500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тыс. руб.</a:t>
            </a:r>
          </a:p>
          <a:p>
            <a:pPr algn="just">
              <a:buNone/>
            </a:pPr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>
              <a:buNone/>
            </a:pPr>
            <a:endParaRPr lang="ru-RU" sz="2800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03496" y="4869656"/>
            <a:ext cx="440504" cy="273844"/>
          </a:xfrm>
        </p:spPr>
        <p:txBody>
          <a:bodyPr/>
          <a:lstStyle/>
          <a:p>
            <a:pPr>
              <a:defRPr/>
            </a:pPr>
            <a:r>
              <a:rPr lang="ru-RU" altLang="ru-RU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28</a:t>
            </a:r>
            <a:endParaRPr lang="ru-RU" altLang="ru-RU" sz="1200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Заголовок 3"/>
          <p:cNvSpPr>
            <a:spLocks noGrp="1"/>
          </p:cNvSpPr>
          <p:nvPr>
            <p:ph type="title"/>
          </p:nvPr>
        </p:nvSpPr>
        <p:spPr>
          <a:xfrm>
            <a:off x="142844" y="205978"/>
            <a:ext cx="9001156" cy="65126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altLang="ru-RU" sz="2700" i="1" dirty="0" smtClean="0">
                <a:solidFill>
                  <a:srgbClr val="002060"/>
                </a:solidFill>
                <a:effectLst/>
                <a:latin typeface="Times New Roman" pitchFamily="18" charset="0"/>
              </a:rPr>
              <a:t/>
            </a:r>
            <a:br>
              <a:rPr lang="ru-RU" altLang="ru-RU" sz="2700" i="1" dirty="0" smtClean="0">
                <a:solidFill>
                  <a:srgbClr val="002060"/>
                </a:solidFill>
                <a:effectLst/>
                <a:latin typeface="Times New Roman" pitchFamily="18" charset="0"/>
              </a:rPr>
            </a:br>
            <a:r>
              <a:rPr lang="ru-RU" altLang="ru-RU" sz="2600" dirty="0" smtClean="0">
                <a:solidFill>
                  <a:srgbClr val="002060"/>
                </a:solidFill>
                <a:effectLst/>
                <a:latin typeface="Times New Roman" pitchFamily="18" charset="0"/>
              </a:rPr>
              <a:t>Улучшение материально-технической базы </a:t>
            </a:r>
            <a:br>
              <a:rPr lang="ru-RU" altLang="ru-RU" sz="2600" dirty="0" smtClean="0">
                <a:solidFill>
                  <a:srgbClr val="002060"/>
                </a:solidFill>
                <a:effectLst/>
                <a:latin typeface="Times New Roman" pitchFamily="18" charset="0"/>
              </a:rPr>
            </a:br>
            <a:r>
              <a:rPr lang="ru-RU" altLang="ru-RU" sz="2600" dirty="0" smtClean="0">
                <a:solidFill>
                  <a:srgbClr val="002060"/>
                </a:solidFill>
                <a:effectLst/>
                <a:latin typeface="Times New Roman" pitchFamily="18" charset="0"/>
              </a:rPr>
              <a:t>библиотечной системы</a:t>
            </a:r>
            <a:r>
              <a:rPr lang="en-US" sz="27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7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7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ОБЩАЯ ПАПКА\1 Лена К\Доклад на сессию\Фото 2019\Книжн фонд\Дубровка.jpg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1857370"/>
            <a:ext cx="2286016" cy="1630002"/>
          </a:xfrm>
          <a:prstGeom prst="rect">
            <a:avLst/>
          </a:prstGeom>
          <a:noFill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778240" y="4869656"/>
            <a:ext cx="365760" cy="273844"/>
          </a:xfrm>
        </p:spPr>
        <p:txBody>
          <a:bodyPr/>
          <a:lstStyle/>
          <a:p>
            <a:pPr>
              <a:defRPr/>
            </a:pPr>
            <a:r>
              <a:rPr lang="ru-RU" altLang="ru-RU" sz="1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29</a:t>
            </a:r>
            <a:endParaRPr lang="ru-RU" altLang="ru-RU" sz="1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2051" name="Picture 3" descr="D:\ОБЩАЯ ПАПКА\1 Лена К\Доклад на сессию\Фото 2019\Книжн фонд\Кызыл-Озек.jpe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286644" y="2357436"/>
            <a:ext cx="1571636" cy="2610071"/>
          </a:xfrm>
          <a:prstGeom prst="rect">
            <a:avLst/>
          </a:prstGeom>
          <a:noFill/>
        </p:spPr>
      </p:pic>
      <p:pic>
        <p:nvPicPr>
          <p:cNvPr id="2052" name="Picture 4" descr="D:\ОБЩАЯ ПАПКА\1 Лена К\Доклад на сессию\Фото 2019\Книжн фонд\Майминская библиотека.jpe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3571882"/>
            <a:ext cx="2286016" cy="1397506"/>
          </a:xfrm>
          <a:prstGeom prst="rect">
            <a:avLst/>
          </a:prstGeom>
          <a:noFill/>
        </p:spPr>
      </p:pic>
      <p:pic>
        <p:nvPicPr>
          <p:cNvPr id="2053" name="Picture 5" descr="D:\ОБЩАЯ ПАПКА\1 Лена К\Доклад на сессию\Фото 2019\Книжн фонд\Соузга.jpe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214810" y="3286130"/>
            <a:ext cx="1475889" cy="1714512"/>
          </a:xfrm>
          <a:prstGeom prst="rect">
            <a:avLst/>
          </a:prstGeom>
          <a:noFill/>
        </p:spPr>
      </p:pic>
      <p:pic>
        <p:nvPicPr>
          <p:cNvPr id="2054" name="Picture 6" descr="D:\ОБЩАЯ ПАПКА\1 Лена К\Доклад на сессию\Фото 2019\Настолки\Майминская библиотека игры.jpe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71472" y="571486"/>
            <a:ext cx="1905015" cy="1214446"/>
          </a:xfrm>
          <a:prstGeom prst="rect">
            <a:avLst/>
          </a:prstGeom>
          <a:noFill/>
        </p:spPr>
      </p:pic>
      <p:pic>
        <p:nvPicPr>
          <p:cNvPr id="2055" name="Picture 7" descr="D:\ОБЩАЯ ПАПКА\1 Лена К\Доклад на сессию\Фото 2019\Настолки\Кызыл-Озек игры.jpe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358082" y="571486"/>
            <a:ext cx="1428760" cy="1714512"/>
          </a:xfrm>
          <a:prstGeom prst="rect">
            <a:avLst/>
          </a:prstGeom>
          <a:noFill/>
        </p:spPr>
      </p:pic>
      <p:pic>
        <p:nvPicPr>
          <p:cNvPr id="2056" name="Picture 8" descr="D:\ОБЩАЯ ПАПКА\1 Лена К\Доклад на сессию\Фото 2019\Настолки\Детский отдел ЦБ.jpeg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857884" y="3286130"/>
            <a:ext cx="1226962" cy="1691780"/>
          </a:xfrm>
          <a:prstGeom prst="rect">
            <a:avLst/>
          </a:prstGeom>
          <a:noFill/>
        </p:spPr>
      </p:pic>
      <p:pic>
        <p:nvPicPr>
          <p:cNvPr id="2057" name="Picture 9" descr="D:\ОБЩАЯ ПАПКА\1 Лена К\Доклад на сессию\Фото 2019\Настолки\Усть-Муны игры.jpe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786050" y="3286130"/>
            <a:ext cx="1232306" cy="1714512"/>
          </a:xfrm>
          <a:prstGeom prst="rect">
            <a:avLst/>
          </a:prstGeom>
          <a:noFill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928926" y="571486"/>
            <a:ext cx="3929090" cy="249354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142844" y="214296"/>
            <a:ext cx="9001156" cy="357190"/>
          </a:xfrm>
        </p:spPr>
        <p:txBody>
          <a:bodyPr/>
          <a:lstStyle/>
          <a:p>
            <a:pPr algn="ctr">
              <a:defRPr/>
            </a:pPr>
            <a:r>
              <a:rPr lang="ru-RU" altLang="ru-RU" sz="18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Улучшение материально-технической базы библиотечной системы</a:t>
            </a:r>
            <a:endParaRPr lang="ru-RU" altLang="ru-RU" sz="1800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Диаграмма 1"/>
          <p:cNvGraphicFramePr>
            <a:graphicFrameLocks/>
          </p:cNvGraphicFramePr>
          <p:nvPr/>
        </p:nvGraphicFramePr>
        <p:xfrm>
          <a:off x="714348" y="928676"/>
          <a:ext cx="7769252" cy="37147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214282" y="214296"/>
            <a:ext cx="8715436" cy="642942"/>
          </a:xfrm>
          <a:prstGeom prst="rect">
            <a:avLst/>
          </a:prstGeom>
        </p:spPr>
        <p:txBody>
          <a:bodyPr anchor="ctr" anchorCtr="1">
            <a:normAutofit fontScale="25000" lnSpcReduction="2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defTabSz="914400" fontAlgn="auto">
              <a:spcAft>
                <a:spcPts val="0"/>
              </a:spcAft>
              <a:defRPr/>
            </a:pPr>
            <a:r>
              <a:rPr lang="ru-RU" altLang="ru-RU" sz="2000" b="1" dirty="0">
                <a:solidFill>
                  <a:srgbClr val="000000"/>
                </a:solidFill>
                <a:latin typeface="Times New Roman" pitchFamily="18" charset="0"/>
                <a:ea typeface="+mj-ea"/>
                <a:cs typeface="+mj-cs"/>
              </a:rPr>
              <a:t/>
            </a:r>
            <a:br>
              <a:rPr lang="ru-RU" altLang="ru-RU" sz="2000" b="1" dirty="0">
                <a:solidFill>
                  <a:srgbClr val="000000"/>
                </a:solidFill>
                <a:latin typeface="Times New Roman" pitchFamily="18" charset="0"/>
                <a:ea typeface="+mj-ea"/>
                <a:cs typeface="+mj-cs"/>
              </a:rPr>
            </a:br>
            <a:r>
              <a:rPr lang="ru-RU" altLang="ru-RU" sz="2000" b="1" dirty="0">
                <a:solidFill>
                  <a:srgbClr val="000000"/>
                </a:solidFill>
                <a:latin typeface="Times New Roman" pitchFamily="18" charset="0"/>
                <a:ea typeface="+mj-ea"/>
                <a:cs typeface="+mj-cs"/>
              </a:rPr>
              <a:t/>
            </a:r>
            <a:br>
              <a:rPr lang="ru-RU" altLang="ru-RU" sz="2000" b="1" dirty="0">
                <a:solidFill>
                  <a:srgbClr val="000000"/>
                </a:solidFill>
                <a:latin typeface="Times New Roman" pitchFamily="18" charset="0"/>
                <a:ea typeface="+mj-ea"/>
                <a:cs typeface="+mj-cs"/>
              </a:rPr>
            </a:br>
            <a:r>
              <a:rPr lang="ru-RU" altLang="ru-RU" sz="2000" b="1" dirty="0">
                <a:solidFill>
                  <a:srgbClr val="000000"/>
                </a:solidFill>
                <a:latin typeface="Times New Roman" pitchFamily="18" charset="0"/>
                <a:ea typeface="+mj-ea"/>
                <a:cs typeface="+mj-cs"/>
              </a:rPr>
              <a:t/>
            </a:r>
            <a:br>
              <a:rPr lang="ru-RU" altLang="ru-RU" sz="2000" b="1" dirty="0">
                <a:solidFill>
                  <a:srgbClr val="000000"/>
                </a:solidFill>
                <a:latin typeface="Times New Roman" pitchFamily="18" charset="0"/>
                <a:ea typeface="+mj-ea"/>
                <a:cs typeface="+mj-cs"/>
              </a:rPr>
            </a:br>
            <a:r>
              <a:rPr lang="ru-RU" altLang="ru-RU" sz="12000" b="1" dirty="0">
                <a:solidFill>
                  <a:srgbClr val="002060"/>
                </a:solidFill>
                <a:latin typeface="Times New Roman" pitchFamily="18" charset="0"/>
                <a:ea typeface="+mj-ea"/>
                <a:cs typeface="+mj-cs"/>
              </a:rPr>
              <a:t>Уровень рождаемости и смертности </a:t>
            </a:r>
          </a:p>
          <a:p>
            <a:pPr algn="ctr" defTabSz="914400" fontAlgn="auto">
              <a:spcAft>
                <a:spcPts val="0"/>
              </a:spcAft>
              <a:defRPr/>
            </a:pPr>
            <a:r>
              <a:rPr lang="ru-RU" altLang="ru-RU" sz="72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+mj-ea"/>
                <a:cs typeface="+mj-cs"/>
              </a:rPr>
              <a:t>Естественный </a:t>
            </a:r>
            <a:r>
              <a:rPr lang="ru-RU" altLang="ru-RU" sz="72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+mj-ea"/>
                <a:cs typeface="+mj-cs"/>
              </a:rPr>
              <a:t>прирост населения </a:t>
            </a:r>
            <a:r>
              <a:rPr lang="ru-RU" altLang="ru-RU" sz="7200" b="1" dirty="0" smtClean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+mj-ea"/>
                <a:cs typeface="+mj-cs"/>
              </a:rPr>
              <a:t>за 2019 год составил 12 </a:t>
            </a:r>
            <a:r>
              <a:rPr lang="ru-RU" altLang="ru-RU" sz="72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+mj-ea"/>
                <a:cs typeface="+mj-cs"/>
              </a:rPr>
              <a:t>человек</a:t>
            </a:r>
            <a:br>
              <a:rPr lang="ru-RU" altLang="ru-RU" sz="7200" b="1" dirty="0">
                <a:solidFill>
                  <a:schemeClr val="accent5">
                    <a:lumMod val="50000"/>
                  </a:schemeClr>
                </a:solidFill>
                <a:latin typeface="Times New Roman" pitchFamily="18" charset="0"/>
                <a:ea typeface="+mj-ea"/>
                <a:cs typeface="+mj-cs"/>
              </a:rPr>
            </a:br>
            <a:r>
              <a:rPr lang="ru-RU" altLang="ru-RU" sz="2000" b="1" dirty="0">
                <a:solidFill>
                  <a:srgbClr val="000000"/>
                </a:solidFill>
                <a:latin typeface="Times New Roman" pitchFamily="18" charset="0"/>
                <a:ea typeface="+mj-ea"/>
                <a:cs typeface="+mj-cs"/>
              </a:rPr>
              <a:t/>
            </a:r>
            <a:br>
              <a:rPr lang="ru-RU" altLang="ru-RU" sz="2000" b="1" dirty="0">
                <a:solidFill>
                  <a:srgbClr val="000000"/>
                </a:solidFill>
                <a:latin typeface="Times New Roman" pitchFamily="18" charset="0"/>
                <a:ea typeface="+mj-ea"/>
                <a:cs typeface="+mj-cs"/>
              </a:rPr>
            </a:br>
            <a:r>
              <a:rPr lang="ru-RU" altLang="ru-RU" sz="2000" b="1" dirty="0">
                <a:solidFill>
                  <a:srgbClr val="000000"/>
                </a:solidFill>
                <a:latin typeface="Times New Roman" pitchFamily="18" charset="0"/>
                <a:ea typeface="+mj-ea"/>
                <a:cs typeface="+mj-cs"/>
              </a:rPr>
              <a:t/>
            </a:r>
            <a:br>
              <a:rPr lang="ru-RU" altLang="ru-RU" sz="2000" b="1" dirty="0">
                <a:solidFill>
                  <a:srgbClr val="000000"/>
                </a:solidFill>
                <a:latin typeface="Times New Roman" pitchFamily="18" charset="0"/>
                <a:ea typeface="+mj-ea"/>
                <a:cs typeface="+mj-cs"/>
              </a:rPr>
            </a:br>
            <a:endParaRPr lang="ru-RU" altLang="ru-RU" sz="4800" b="1" dirty="0">
              <a:solidFill>
                <a:srgbClr val="000000"/>
              </a:solidFill>
              <a:latin typeface="Times New Roman" pitchFamily="18" charset="0"/>
              <a:ea typeface="+mj-ea"/>
              <a:cs typeface="+mj-cs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778240" y="4857766"/>
            <a:ext cx="365760" cy="285734"/>
          </a:xfrm>
        </p:spPr>
        <p:txBody>
          <a:bodyPr/>
          <a:lstStyle/>
          <a:p>
            <a:pPr>
              <a:defRPr/>
            </a:pPr>
            <a:r>
              <a:rPr lang="ru-RU" altLang="ru-RU" sz="1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altLang="ru-RU" sz="1400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1" name="Rectangle 3"/>
          <p:cNvSpPr>
            <a:spLocks noGrp="1" noChangeArrowheads="1"/>
          </p:cNvSpPr>
          <p:nvPr>
            <p:ph idx="1"/>
          </p:nvPr>
        </p:nvSpPr>
        <p:spPr>
          <a:xfrm>
            <a:off x="142844" y="785801"/>
            <a:ext cx="8786874" cy="4216017"/>
          </a:xfrm>
        </p:spPr>
        <p:txBody>
          <a:bodyPr>
            <a:normAutofit fontScale="70000" lnSpcReduction="20000"/>
          </a:bodyPr>
          <a:lstStyle/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2600" dirty="0" smtClean="0">
              <a:solidFill>
                <a:srgbClr val="050A0F"/>
              </a:solidFill>
              <a:latin typeface="Times New Roman" pitchFamily="18" charset="0"/>
            </a:endParaRP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r>
              <a:rPr lang="ru-RU" sz="2600" dirty="0" smtClean="0">
                <a:solidFill>
                  <a:srgbClr val="050A0F"/>
                </a:solidFill>
                <a:latin typeface="Times New Roman" pitchFamily="18" charset="0"/>
              </a:rPr>
              <a:t>На территории Майминского района расположены 57 спортивных сооружений: </a:t>
            </a:r>
          </a:p>
          <a:p>
            <a:pPr algn="ctr" eaLnBrk="1" hangingPunct="1">
              <a:lnSpc>
                <a:spcPct val="90000"/>
              </a:lnSpc>
              <a:buFont typeface="Wingdings" pitchFamily="2" charset="2"/>
              <a:buNone/>
            </a:pPr>
            <a:endParaRPr lang="ru-RU" sz="2400" dirty="0" smtClean="0">
              <a:solidFill>
                <a:srgbClr val="050A0F"/>
              </a:solidFill>
              <a:latin typeface="Times New Roman" pitchFamily="18" charset="0"/>
            </a:endParaRPr>
          </a:p>
          <a:p>
            <a:pPr algn="ctr" eaLnBrk="1" hangingPunct="1">
              <a:lnSpc>
                <a:spcPct val="90000"/>
              </a:lnSpc>
            </a:pP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 </a:t>
            </a:r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стадион «Дружба»</a:t>
            </a:r>
          </a:p>
          <a:p>
            <a:pPr algn="ctr"/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СОК «Атлант»</a:t>
            </a:r>
            <a:r>
              <a:rPr lang="ru-RU" sz="21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 (2019 г.)</a:t>
            </a:r>
          </a:p>
          <a:p>
            <a:pPr algn="ctr"/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11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 спортивных залов</a:t>
            </a:r>
          </a:p>
          <a:p>
            <a:pPr algn="ctr"/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28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 спортивных площадок </a:t>
            </a:r>
            <a:r>
              <a:rPr lang="ru-RU" sz="21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(+3 в 2019 г.)</a:t>
            </a:r>
          </a:p>
          <a:p>
            <a:pPr algn="ctr"/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3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 футбольных поля</a:t>
            </a:r>
          </a:p>
          <a:p>
            <a:pPr algn="ctr"/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1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 городошная площадка </a:t>
            </a:r>
            <a:r>
              <a:rPr lang="ru-RU" sz="21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(2019 г.)</a:t>
            </a:r>
          </a:p>
          <a:p>
            <a:pPr algn="ctr"/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1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 площадка ГТО </a:t>
            </a:r>
            <a:r>
              <a:rPr lang="ru-RU" sz="21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(2019 г.)</a:t>
            </a:r>
          </a:p>
          <a:p>
            <a:pPr algn="ctr"/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2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 тренажерных зала</a:t>
            </a:r>
          </a:p>
          <a:p>
            <a:pPr algn="ctr"/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1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 зал борьбы самбо</a:t>
            </a:r>
          </a:p>
          <a:p>
            <a:pPr algn="ctr"/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2 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зала греко-римской борьбы</a:t>
            </a:r>
          </a:p>
          <a:p>
            <a:pPr algn="ctr"/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2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 зала бокса</a:t>
            </a:r>
          </a:p>
          <a:p>
            <a:pPr algn="ctr"/>
            <a:r>
              <a:rPr lang="ru-RU" sz="24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4 </a:t>
            </a:r>
            <a:r>
              <a:rPr lang="ru-RU" sz="24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</a:rPr>
              <a:t>хоккейных коробки (в зимнее время) 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32058" y="4869656"/>
            <a:ext cx="511942" cy="273844"/>
          </a:xfrm>
        </p:spPr>
        <p:txBody>
          <a:bodyPr/>
          <a:lstStyle/>
          <a:p>
            <a:pPr>
              <a:defRPr/>
            </a:pPr>
            <a:r>
              <a:rPr lang="ru-RU" altLang="ru-RU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30</a:t>
            </a:r>
            <a:endParaRPr lang="ru-RU" altLang="ru-RU" sz="1200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0" y="214296"/>
            <a:ext cx="9144000" cy="428628"/>
          </a:xfrm>
        </p:spPr>
        <p:txBody>
          <a:bodyPr>
            <a:noAutofit/>
          </a:bodyPr>
          <a:lstStyle/>
          <a:p>
            <a:pPr algn="ctr"/>
            <a:r>
              <a:rPr lang="ru-RU" sz="2800" b="1" dirty="0" smtClean="0"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Физическая культура и спорт</a:t>
            </a:r>
            <a:endParaRPr lang="ru-RU" sz="2800" b="1" dirty="0">
              <a:solidFill>
                <a:schemeClr val="accent4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7158" y="928676"/>
            <a:ext cx="2071703" cy="20002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830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7158" y="3000361"/>
            <a:ext cx="2071702" cy="200028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743976" y="4869656"/>
            <a:ext cx="400024" cy="273844"/>
          </a:xfrm>
        </p:spPr>
        <p:txBody>
          <a:bodyPr/>
          <a:lstStyle/>
          <a:p>
            <a:pPr>
              <a:defRPr/>
            </a:pPr>
            <a:r>
              <a:rPr lang="ru-RU" altLang="ru-RU" sz="1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31</a:t>
            </a:r>
            <a:endParaRPr lang="ru-RU" altLang="ru-RU" sz="1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98312" name="Picture 8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16" y="2857502"/>
            <a:ext cx="2073895" cy="21549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8313" name="Picture 9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00628" y="2428874"/>
            <a:ext cx="1714512" cy="1331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8315" name="Picture 11" descr="D:\ОБЩАЯ ПАПКА\1 Лена К\Доклад на сессию\Фото 2019\Стадион\Атлант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71736" y="642924"/>
            <a:ext cx="4071967" cy="1571635"/>
          </a:xfrm>
          <a:prstGeom prst="rect">
            <a:avLst/>
          </a:prstGeom>
          <a:noFill/>
        </p:spPr>
      </p:pic>
      <p:pic>
        <p:nvPicPr>
          <p:cNvPr id="98318" name="Picture 14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500298" y="2285998"/>
            <a:ext cx="2357454" cy="153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7650" name="AutoShape 2" descr="blob:https://web.whatsapp.com/92a04f0c-c16d-478e-ad05-07e6b4e2da45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7652" name="AutoShape 4" descr="blob:https://web.whatsapp.com/92a04f0c-c16d-478e-ad05-07e6b4e2da45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7653" name="Picture 5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571736" y="3893335"/>
            <a:ext cx="2000264" cy="11073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7654" name="Picture 6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786578" y="857238"/>
            <a:ext cx="2143140" cy="1864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643438" y="3827830"/>
            <a:ext cx="2029412" cy="1182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6" name="Прямоугольник 15"/>
          <p:cNvSpPr/>
          <p:nvPr/>
        </p:nvSpPr>
        <p:spPr>
          <a:xfrm>
            <a:off x="0" y="142858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Новые спортивные сооружения </a:t>
            </a:r>
            <a:endParaRPr lang="ru-RU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457200" y="642924"/>
          <a:ext cx="8229600" cy="386240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703496" y="4869656"/>
            <a:ext cx="440504" cy="273844"/>
          </a:xfrm>
        </p:spPr>
        <p:txBody>
          <a:bodyPr/>
          <a:lstStyle/>
          <a:p>
            <a:pPr>
              <a:defRPr/>
            </a:pPr>
            <a:r>
              <a:rPr lang="ru-RU" altLang="ru-RU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32</a:t>
            </a:r>
            <a:endParaRPr lang="ru-RU" altLang="ru-RU" sz="1200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0" y="142858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Количество спортивных мероприятий </a:t>
            </a:r>
            <a:endParaRPr lang="ru-RU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355" name="Rectangle 3"/>
          <p:cNvSpPr>
            <a:spLocks noGrp="1"/>
          </p:cNvSpPr>
          <p:nvPr>
            <p:ph idx="1"/>
          </p:nvPr>
        </p:nvSpPr>
        <p:spPr>
          <a:xfrm>
            <a:off x="142844" y="1000114"/>
            <a:ext cx="8715436" cy="4000529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18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		</a:t>
            </a:r>
            <a:r>
              <a:rPr lang="ru-RU" sz="20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Проектирование:</a:t>
            </a:r>
          </a:p>
          <a:p>
            <a:r>
              <a:rPr lang="ru-RU" sz="18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с. Майма (микрорайон №10) – 58 подводок, 2,072 км </a:t>
            </a:r>
            <a:r>
              <a:rPr lang="ru-RU" sz="18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800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402,3 тыс. руб.) </a:t>
            </a:r>
          </a:p>
          <a:p>
            <a:r>
              <a:rPr lang="ru-RU" sz="18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Строительство  газовой модульной котельной для детского сада в с. Кызыл-Озек – мощность 0,2 МВт </a:t>
            </a:r>
            <a:r>
              <a:rPr lang="ru-RU" sz="18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800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799,6 тыс. руб</a:t>
            </a:r>
            <a:r>
              <a:rPr lang="ru-RU" sz="18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r>
              <a:rPr lang="ru-RU" sz="18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Сети </a:t>
            </a:r>
            <a:r>
              <a:rPr lang="ru-RU" sz="18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газопотребления</a:t>
            </a:r>
            <a:r>
              <a:rPr lang="ru-RU" sz="18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до СДК с. Соузга – 100 м </a:t>
            </a:r>
            <a:r>
              <a:rPr lang="ru-RU" sz="18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800" i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390 тыс. руб</a:t>
            </a:r>
            <a:r>
              <a:rPr lang="ru-RU" sz="1800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>
              <a:buNone/>
            </a:pPr>
            <a:endParaRPr lang="ru-RU" sz="1800" dirty="0" smtClean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18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r>
              <a:rPr lang="ru-RU" sz="2000" b="1" u="sng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Строительство:</a:t>
            </a:r>
          </a:p>
          <a:p>
            <a:r>
              <a:rPr lang="ru-RU" sz="18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с. Майма (микрорайон №16) – 173 подводки, 6,96 км </a:t>
            </a:r>
            <a:r>
              <a:rPr lang="ru-RU" sz="18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8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9,7 млн. руб</a:t>
            </a:r>
            <a:r>
              <a:rPr lang="ru-RU" sz="18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.) (ввод)</a:t>
            </a:r>
          </a:p>
          <a:p>
            <a:r>
              <a:rPr lang="ru-RU" sz="18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с. Майма (микрорайон №20) – 178 подводок, 6,68 км </a:t>
            </a:r>
            <a:r>
              <a:rPr lang="ru-RU" sz="18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8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9,0 млн. руб.</a:t>
            </a:r>
            <a:r>
              <a:rPr lang="ru-RU" sz="18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) (ввод)</a:t>
            </a:r>
          </a:p>
          <a:p>
            <a:r>
              <a:rPr lang="ru-RU" sz="18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с. Манжерок (микрорайоны № 1,2,3,4) – 646 подводок, 5,329 км </a:t>
            </a:r>
            <a:r>
              <a:rPr lang="ru-RU" sz="1800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ru-RU" sz="1800" i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25,4 млн. руб.)</a:t>
            </a:r>
          </a:p>
          <a:p>
            <a:endParaRPr lang="ru-RU" dirty="0" smtClean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03496" y="4869656"/>
            <a:ext cx="440504" cy="273844"/>
          </a:xfrm>
        </p:spPr>
        <p:txBody>
          <a:bodyPr/>
          <a:lstStyle/>
          <a:p>
            <a:pPr>
              <a:defRPr/>
            </a:pPr>
            <a:r>
              <a:rPr lang="ru-RU" altLang="ru-RU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33</a:t>
            </a:r>
            <a:endParaRPr lang="ru-RU" altLang="ru-RU" sz="1200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0354" name="Rectangle 2"/>
          <p:cNvSpPr>
            <a:spLocks noGrp="1"/>
          </p:cNvSpPr>
          <p:nvPr>
            <p:ph type="title"/>
          </p:nvPr>
        </p:nvSpPr>
        <p:spPr bwMode="auto">
          <a:xfrm>
            <a:off x="142844" y="214296"/>
            <a:ext cx="9001156" cy="428628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>
              <a:spcBef>
                <a:spcPts val="0"/>
              </a:spcBef>
            </a:pPr>
            <a:r>
              <a:rPr lang="ru-RU" altLang="ru-RU" sz="2400" dirty="0" smtClean="0">
                <a:solidFill>
                  <a:srgbClr val="002060"/>
                </a:solidFill>
                <a:effectLst/>
                <a:latin typeface="Times New Roman" pitchFamily="18" charset="0"/>
              </a:rPr>
              <a:t/>
            </a:r>
            <a:br>
              <a:rPr lang="ru-RU" altLang="ru-RU" sz="2400" dirty="0" smtClean="0">
                <a:solidFill>
                  <a:srgbClr val="002060"/>
                </a:solidFill>
                <a:effectLst/>
                <a:latin typeface="Times New Roman" pitchFamily="18" charset="0"/>
              </a:rPr>
            </a:br>
            <a:r>
              <a:rPr lang="ru-RU" alt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Развитие</a:t>
            </a:r>
            <a:r>
              <a:rPr lang="ru-RU" sz="28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инфраструктуры в 2019 году</a:t>
            </a:r>
            <a:br>
              <a:rPr lang="ru-RU" alt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700" dirty="0" smtClean="0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Газификация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Текст 8"/>
          <p:cNvSpPr>
            <a:spLocks noGrp="1"/>
          </p:cNvSpPr>
          <p:nvPr>
            <p:ph type="body" sz="half" idx="1"/>
          </p:nvPr>
        </p:nvSpPr>
        <p:spPr>
          <a:xfrm>
            <a:off x="285720" y="714362"/>
            <a:ext cx="8643998" cy="4214842"/>
          </a:xfrm>
        </p:spPr>
        <p:txBody>
          <a:bodyPr>
            <a:normAutofit fontScale="25000" lnSpcReduction="20000"/>
          </a:bodyPr>
          <a:lstStyle/>
          <a:p>
            <a:pPr algn="ctr">
              <a:buNone/>
            </a:pPr>
            <a:endParaRPr lang="ru-RU" sz="9600" b="1" dirty="0" smtClean="0">
              <a:solidFill>
                <a:srgbClr val="0033CC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just"/>
            <a:r>
              <a:rPr lang="ru-RU" sz="6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Завершено строительство водопровода в зоне жилой застройки в с. Подгорное </a:t>
            </a:r>
          </a:p>
          <a:p>
            <a:pPr algn="just">
              <a:buNone/>
            </a:pPr>
            <a:r>
              <a:rPr lang="ru-RU" sz="6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(общая протяженностью 9,89 км – стоимость строительства 31,6 млн. руб.)- </a:t>
            </a:r>
          </a:p>
          <a:p>
            <a:pPr algn="just">
              <a:buNone/>
            </a:pPr>
            <a:r>
              <a:rPr lang="ru-RU" sz="6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</a:t>
            </a:r>
            <a:r>
              <a:rPr lang="ru-RU" sz="56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ул. Магистральная, ул. Светлая, ул. Катунская, ул. Заречная, ул. Луговая, ул. Спортивная</a:t>
            </a:r>
          </a:p>
          <a:p>
            <a:pPr algn="just"/>
            <a:r>
              <a:rPr lang="ru-RU" sz="6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Подключение к Катунскому водозабору </a:t>
            </a:r>
            <a:r>
              <a:rPr lang="ru-RU" sz="6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- реконструкция системы водоснабжения </a:t>
            </a:r>
          </a:p>
          <a:p>
            <a:pPr algn="just">
              <a:buNone/>
            </a:pPr>
            <a:r>
              <a:rPr lang="ru-RU" sz="6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с. Майма, </a:t>
            </a:r>
            <a:r>
              <a:rPr lang="ru-RU" sz="6400" dirty="0" err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мкрн</a:t>
            </a:r>
            <a:r>
              <a:rPr lang="ru-RU" sz="6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 Жилмассив Алгаир (1 этап) (</a:t>
            </a:r>
            <a:r>
              <a:rPr lang="ru-RU" sz="6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15,1 млн. руб.)</a:t>
            </a:r>
          </a:p>
          <a:p>
            <a:pPr algn="just"/>
            <a:r>
              <a:rPr lang="ru-RU" sz="6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Капитальный ремонт водопроводов</a:t>
            </a:r>
            <a:r>
              <a:rPr lang="ru-RU" sz="6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в с. Бирюля, с. Кызыл-Озек, с. Майма, с. Карлушка,  </a:t>
            </a:r>
          </a:p>
          <a:p>
            <a:pPr algn="just">
              <a:buNone/>
            </a:pPr>
            <a:r>
              <a:rPr lang="ru-RU" sz="6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с. Верх-Карагуж, с. Подгорное, с. Озерное (всего отремонтировано 3,4 км (</a:t>
            </a:r>
            <a:r>
              <a:rPr lang="ru-RU" sz="6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5,5 млн. руб</a:t>
            </a:r>
            <a:r>
              <a:rPr lang="ru-RU" sz="6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 algn="just"/>
            <a:r>
              <a:rPr lang="ru-RU" sz="6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Установка насосной станции с. Майма </a:t>
            </a:r>
            <a:r>
              <a:rPr lang="ru-RU" sz="6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(12,9 тыс. руб.)</a:t>
            </a:r>
          </a:p>
          <a:p>
            <a:pPr algn="ctr">
              <a:buNone/>
            </a:pPr>
            <a:endParaRPr lang="ru-RU" sz="9600" b="1" dirty="0" smtClean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9600" b="1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r>
              <a:rPr lang="ru-RU" sz="9600" b="1" dirty="0" smtClean="0">
                <a:solidFill>
                  <a:srgbClr val="0033CC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еплоснабжение</a:t>
            </a:r>
          </a:p>
          <a:p>
            <a:pPr algn="just"/>
            <a:r>
              <a:rPr lang="ru-RU" sz="6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капитальный ремонт теплотрассы в с. Кызыл-Озек -183,5 м (</a:t>
            </a:r>
            <a:r>
              <a:rPr lang="ru-RU" sz="6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3,2 млн.руб</a:t>
            </a:r>
            <a:r>
              <a:rPr lang="ru-RU" sz="6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 algn="just"/>
            <a:r>
              <a:rPr lang="ru-RU" sz="6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капитальный ремонт котельной № 6 с. Соузга (</a:t>
            </a:r>
            <a:r>
              <a:rPr lang="ru-RU" sz="6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1,4 млн. руб</a:t>
            </a:r>
            <a:r>
              <a:rPr lang="ru-RU" sz="6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 algn="just"/>
            <a:r>
              <a:rPr lang="ru-RU" sz="6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капитальный ремонт котельной № 1 с. Майма (</a:t>
            </a:r>
            <a:r>
              <a:rPr lang="ru-RU" sz="6400" i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155,1 тыс. руб</a:t>
            </a:r>
            <a:r>
              <a:rPr lang="ru-RU" sz="6400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.)</a:t>
            </a:r>
          </a:p>
          <a:p>
            <a:pPr algn="ctr">
              <a:buFont typeface="Wingdings 3" pitchFamily="18" charset="2"/>
              <a:buNone/>
            </a:pPr>
            <a:endParaRPr lang="ru-RU" sz="4300" b="1" dirty="0" smtClean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endParaRPr lang="ru-RU" sz="1800" dirty="0" smtClean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  <a:p>
            <a:pPr lvl="1">
              <a:buFont typeface="Verdana" pitchFamily="34" charset="0"/>
              <a:buNone/>
            </a:pPr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sz="1800" dirty="0" smtClean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3" pitchFamily="18" charset="2"/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32058" y="4869656"/>
            <a:ext cx="511942" cy="273844"/>
          </a:xfrm>
        </p:spPr>
        <p:txBody>
          <a:bodyPr/>
          <a:lstStyle/>
          <a:p>
            <a:pPr>
              <a:defRPr/>
            </a:pPr>
            <a:r>
              <a:rPr lang="ru-RU" altLang="ru-RU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34</a:t>
            </a:r>
            <a:endParaRPr lang="ru-RU" altLang="ru-RU" sz="1200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2"/>
          <p:cNvSpPr>
            <a:spLocks noGrp="1"/>
          </p:cNvSpPr>
          <p:nvPr>
            <p:ph type="title"/>
          </p:nvPr>
        </p:nvSpPr>
        <p:spPr bwMode="auto">
          <a:xfrm>
            <a:off x="142844" y="214296"/>
            <a:ext cx="9001156" cy="428628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>
              <a:spcBef>
                <a:spcPts val="0"/>
              </a:spcBef>
            </a:pPr>
            <a:r>
              <a:rPr lang="ru-RU" altLang="ru-RU" sz="2400" dirty="0" smtClean="0">
                <a:solidFill>
                  <a:srgbClr val="002060"/>
                </a:solidFill>
                <a:effectLst/>
                <a:latin typeface="Times New Roman" pitchFamily="18" charset="0"/>
              </a:rPr>
              <a:t/>
            </a:r>
            <a:br>
              <a:rPr lang="ru-RU" altLang="ru-RU" sz="2400" dirty="0" smtClean="0">
                <a:solidFill>
                  <a:srgbClr val="002060"/>
                </a:solidFill>
                <a:effectLst/>
                <a:latin typeface="Times New Roman" pitchFamily="18" charset="0"/>
              </a:rPr>
            </a:br>
            <a:r>
              <a:rPr lang="ru-RU" alt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Развитие</a:t>
            </a:r>
            <a:r>
              <a:rPr lang="ru-RU" sz="28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инфраструктуры в 2019 году</a:t>
            </a:r>
            <a:br>
              <a:rPr lang="ru-RU" alt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700" dirty="0" smtClean="0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Водоснабжение</a:t>
            </a:r>
            <a:r>
              <a:rPr lang="ru-RU" sz="2700" dirty="0" smtClean="0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Текст 8"/>
          <p:cNvSpPr>
            <a:spLocks noGrp="1"/>
          </p:cNvSpPr>
          <p:nvPr>
            <p:ph type="body" sz="half" idx="1"/>
          </p:nvPr>
        </p:nvSpPr>
        <p:spPr>
          <a:xfrm>
            <a:off x="214282" y="785800"/>
            <a:ext cx="8643998" cy="4071966"/>
          </a:xfrm>
        </p:spPr>
        <p:txBody>
          <a:bodyPr>
            <a:normAutofit/>
          </a:bodyPr>
          <a:lstStyle/>
          <a:p>
            <a:pPr algn="ctr">
              <a:buNone/>
            </a:pPr>
            <a:endParaRPr lang="ru-RU" altLang="ru-RU" sz="2400" b="1" dirty="0" smtClean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изготовлено и установлено 46 дорожных знаков</a:t>
            </a:r>
          </a:p>
          <a:p>
            <a:pPr algn="just"/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установлены 3 искусственные дорожные неровности</a:t>
            </a:r>
          </a:p>
          <a:p>
            <a:pPr algn="just"/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нанесена горизонтальная дорожная разметка вблизи 7 образовательных учреждений</a:t>
            </a:r>
          </a:p>
          <a:p>
            <a:pPr algn="just"/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проведен текущий ремонт (ПГС) дорог в с. Майма, с. Подгорное, </a:t>
            </a:r>
          </a:p>
          <a:p>
            <a:pPr algn="just">
              <a:buNone/>
            </a:pPr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   с. Кызыл-Озек, п. Алферово, с. Урлу-Аспак –</a:t>
            </a:r>
            <a:r>
              <a:rPr lang="ru-RU" sz="20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6,5 км</a:t>
            </a:r>
          </a:p>
          <a:p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проведен ремонт дорожного полотна в с. Майма – </a:t>
            </a:r>
            <a:r>
              <a:rPr lang="ru-RU" sz="2000" i="1" dirty="0" smtClean="0">
                <a:latin typeface="Times New Roman" pitchFamily="18" charset="0"/>
                <a:cs typeface="Times New Roman" pitchFamily="18" charset="0"/>
              </a:rPr>
              <a:t>4,4 км</a:t>
            </a:r>
          </a:p>
          <a:p>
            <a:r>
              <a:rPr lang="ru-RU" sz="20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проведение работ по содержанию дорог</a:t>
            </a:r>
          </a:p>
          <a:p>
            <a:pPr algn="just">
              <a:buNone/>
            </a:pPr>
            <a:endParaRPr lang="ru-RU" sz="2800" dirty="0" smtClean="0">
              <a:solidFill>
                <a:srgbClr val="0066FF"/>
              </a:solidFill>
              <a:latin typeface="Times New Roman" pitchFamily="18" charset="0"/>
              <a:cs typeface="Times New Roman" pitchFamily="18" charset="0"/>
            </a:endParaRPr>
          </a:p>
          <a:p>
            <a:pPr lvl="1" algn="just">
              <a:buFont typeface="Verdana" pitchFamily="34" charset="0"/>
              <a:buNone/>
            </a:pPr>
            <a:endParaRPr lang="ru-RU" sz="18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sz="1800" dirty="0" smtClean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buFont typeface="Wingdings 3" pitchFamily="18" charset="2"/>
              <a:buNone/>
            </a:pPr>
            <a:endParaRPr lang="ru-RU" sz="20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632058" y="4869656"/>
            <a:ext cx="511942" cy="273844"/>
          </a:xfrm>
        </p:spPr>
        <p:txBody>
          <a:bodyPr/>
          <a:lstStyle/>
          <a:p>
            <a:pPr>
              <a:defRPr/>
            </a:pPr>
            <a:r>
              <a:rPr lang="ru-RU" altLang="ru-RU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35</a:t>
            </a:r>
            <a:endParaRPr lang="ru-RU" altLang="ru-RU" sz="1200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Rectangle 2"/>
          <p:cNvSpPr>
            <a:spLocks noGrp="1"/>
          </p:cNvSpPr>
          <p:nvPr>
            <p:ph type="title"/>
          </p:nvPr>
        </p:nvSpPr>
        <p:spPr bwMode="auto">
          <a:xfrm>
            <a:off x="142844" y="214296"/>
            <a:ext cx="9001156" cy="428628"/>
          </a:xfrm>
          <a:noFill/>
        </p:spPr>
        <p:txBody>
          <a:bodyPr wrap="square" lIns="91440" tIns="45720" rIns="91440" bIns="45720" numCol="1" anchorCtr="0" compatLnSpc="1">
            <a:prstTxWarp prst="textNoShape">
              <a:avLst/>
            </a:prstTxWarp>
            <a:normAutofit fontScale="90000"/>
          </a:bodyPr>
          <a:lstStyle/>
          <a:p>
            <a:pPr algn="ctr">
              <a:spcBef>
                <a:spcPts val="0"/>
              </a:spcBef>
            </a:pPr>
            <a:r>
              <a:rPr lang="ru-RU" altLang="ru-RU" sz="2400" dirty="0" smtClean="0">
                <a:solidFill>
                  <a:srgbClr val="002060"/>
                </a:solidFill>
                <a:effectLst/>
                <a:latin typeface="Times New Roman" pitchFamily="18" charset="0"/>
              </a:rPr>
              <a:t/>
            </a:r>
            <a:br>
              <a:rPr lang="ru-RU" altLang="ru-RU" sz="2400" dirty="0" smtClean="0">
                <a:solidFill>
                  <a:srgbClr val="002060"/>
                </a:solidFill>
                <a:effectLst/>
                <a:latin typeface="Times New Roman" pitchFamily="18" charset="0"/>
              </a:rPr>
            </a:br>
            <a:r>
              <a:rPr lang="ru-RU" alt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Развитие</a:t>
            </a:r>
            <a:r>
              <a:rPr lang="ru-RU" sz="2800" dirty="0" smtClean="0"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инфраструктуры в 2019 году</a:t>
            </a:r>
            <a:br>
              <a:rPr lang="ru-RU" altLang="ru-RU" sz="28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altLang="ru-RU" sz="2800" dirty="0" smtClean="0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Дороги – 99,8 млн. руб.</a:t>
            </a:r>
            <a:r>
              <a:rPr lang="ru-RU" sz="2700" dirty="0" smtClean="0">
                <a:solidFill>
                  <a:srgbClr val="0033CC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2" descr="D:\ОБЩАЯ ПАПКА\1 Лена К\Доклад на сессию\Фото 2019\Дорога ул. Советская\Было (1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28596" y="571486"/>
            <a:ext cx="2286016" cy="1996171"/>
          </a:xfrm>
          <a:prstGeom prst="rect">
            <a:avLst/>
          </a:prstGeom>
          <a:noFill/>
        </p:spPr>
      </p:pic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86842" y="4869656"/>
            <a:ext cx="357158" cy="273844"/>
          </a:xfrm>
        </p:spPr>
        <p:txBody>
          <a:bodyPr/>
          <a:lstStyle/>
          <a:p>
            <a:pPr>
              <a:defRPr/>
            </a:pPr>
            <a:r>
              <a:rPr lang="ru-RU" altLang="ru-RU" sz="1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36</a:t>
            </a:r>
            <a:endParaRPr lang="ru-RU" altLang="ru-RU" sz="1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99331" name="Picture 3" descr="D:\ОБЩАЯ ПАПКА\1 Лена К\Доклад на сессию\Фото 2019\Дорога ул. Советская\Стало (1)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357950" y="571486"/>
            <a:ext cx="2357454" cy="2005473"/>
          </a:xfrm>
          <a:prstGeom prst="rect">
            <a:avLst/>
          </a:prstGeom>
          <a:noFill/>
        </p:spPr>
      </p:pic>
      <p:pic>
        <p:nvPicPr>
          <p:cNvPr id="99332" name="Picture 4" descr="D:\ОБЩАЯ ПАПКА\1 Лена К\Доклад на сессию\Фото 2019\Дорога ул. Советская\TTT_665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071802" y="571486"/>
            <a:ext cx="2998267" cy="2000264"/>
          </a:xfrm>
          <a:prstGeom prst="rect">
            <a:avLst/>
          </a:prstGeom>
          <a:noFill/>
        </p:spPr>
      </p:pic>
      <p:pic>
        <p:nvPicPr>
          <p:cNvPr id="99334" name="Picture 6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43438" y="2643188"/>
            <a:ext cx="2928958" cy="11430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99335" name="Picture 7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43240" y="3857634"/>
            <a:ext cx="2857520" cy="1115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1" name="Picture 3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857488" y="2643188"/>
            <a:ext cx="1714512" cy="11796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2" name="Picture 4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7715272" y="2643188"/>
            <a:ext cx="1000132" cy="114300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7413" name="Picture 5" descr="D:\ОБЩАЯ ПАПКА\1 Лена К\Доклад на сессию\Фото 2019\Дороги\3.jpg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214282" y="3857634"/>
            <a:ext cx="2714644" cy="1143008"/>
          </a:xfrm>
          <a:prstGeom prst="rect">
            <a:avLst/>
          </a:prstGeom>
          <a:noFill/>
        </p:spPr>
      </p:pic>
      <p:pic>
        <p:nvPicPr>
          <p:cNvPr id="17414" name="Picture 6" descr="D:\ОБЩАЯ ПАПКА\1 Лена К\Доклад на сессию\Фото 2019\Дороги\2.jpg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85720" y="2643188"/>
            <a:ext cx="2434360" cy="1143008"/>
          </a:xfrm>
          <a:prstGeom prst="rect">
            <a:avLst/>
          </a:prstGeom>
          <a:noFill/>
        </p:spPr>
      </p:pic>
      <p:pic>
        <p:nvPicPr>
          <p:cNvPr id="17415" name="Picture 7" descr="D:\ОБЩАЯ ПАПКА\1 Лена К\Доклад на сессию\Фото 2019\Дороги\7ef59b21-191c-4f54-aa36-2ac6b1c9766d.jpg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215074" y="3857634"/>
            <a:ext cx="2643206" cy="1143008"/>
          </a:xfrm>
          <a:prstGeom prst="rect">
            <a:avLst/>
          </a:prstGeom>
          <a:noFill/>
        </p:spPr>
      </p:pic>
      <p:sp>
        <p:nvSpPr>
          <p:cNvPr id="15" name="Прямоугольник 14"/>
          <p:cNvSpPr/>
          <p:nvPr/>
        </p:nvSpPr>
        <p:spPr>
          <a:xfrm>
            <a:off x="0" y="142858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Ремонт дорог </a:t>
            </a:r>
            <a:endParaRPr lang="ru-RU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8662" y="571486"/>
            <a:ext cx="7715304" cy="44155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672538" y="4869656"/>
            <a:ext cx="471462" cy="273844"/>
          </a:xfrm>
        </p:spPr>
        <p:txBody>
          <a:bodyPr/>
          <a:lstStyle/>
          <a:p>
            <a:pPr>
              <a:defRPr/>
            </a:pPr>
            <a:r>
              <a:rPr lang="ru-RU" altLang="ru-RU" sz="1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37</a:t>
            </a:r>
            <a:endParaRPr lang="ru-RU" altLang="ru-RU" sz="1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7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14281" y="3071816"/>
            <a:ext cx="2571767" cy="192882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softEdge rad="31750"/>
          </a:effectLst>
        </p:spPr>
      </p:pic>
      <p:sp>
        <p:nvSpPr>
          <p:cNvPr id="9" name="Прямоугольник 8"/>
          <p:cNvSpPr/>
          <p:nvPr/>
        </p:nvSpPr>
        <p:spPr>
          <a:xfrm>
            <a:off x="0" y="142858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Мост через р. Катунь у с. Платово </a:t>
            </a:r>
            <a:endParaRPr lang="ru-RU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778240" y="4869656"/>
            <a:ext cx="365760" cy="273844"/>
          </a:xfrm>
        </p:spPr>
        <p:txBody>
          <a:bodyPr/>
          <a:lstStyle/>
          <a:p>
            <a:pPr>
              <a:defRPr/>
            </a:pPr>
            <a:r>
              <a:rPr lang="ru-RU" altLang="ru-RU" sz="1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38</a:t>
            </a:r>
            <a:endParaRPr lang="ru-RU" altLang="ru-RU" sz="1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993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43042" y="1071553"/>
            <a:ext cx="5929354" cy="39036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8" name="Прямоугольник 7"/>
          <p:cNvSpPr/>
          <p:nvPr/>
        </p:nvSpPr>
        <p:spPr>
          <a:xfrm>
            <a:off x="0" y="142858"/>
            <a:ext cx="9144000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Сотовая связь</a:t>
            </a:r>
          </a:p>
          <a:p>
            <a:pPr algn="ctr"/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с. Средний Сайдыс, с Карасук </a:t>
            </a:r>
            <a:endParaRPr lang="ru-RU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2844" y="214296"/>
            <a:ext cx="9001156" cy="714380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2700" dirty="0" smtClean="0">
                <a:solidFill>
                  <a:srgbClr val="00206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Земельные отношения</a:t>
            </a:r>
            <a:r>
              <a:rPr lang="ru-RU" altLang="ru-RU" sz="3100" dirty="0" smtClean="0">
                <a:solidFill>
                  <a:srgbClr val="00206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altLang="ru-RU" sz="3100" dirty="0" smtClean="0">
                <a:solidFill>
                  <a:srgbClr val="00206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Предоставлено земельных участков в собственность </a:t>
            </a:r>
            <a:br>
              <a:rPr lang="ru-RU" sz="20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2060"/>
                </a:solidFill>
                <a:effectLst/>
                <a:latin typeface="Times New Roman" pitchFamily="18" charset="0"/>
                <a:cs typeface="Times New Roman" pitchFamily="18" charset="0"/>
              </a:rPr>
              <a:t>отдельным категориям граждан в 2019 году – 119</a:t>
            </a:r>
            <a:endParaRPr lang="ru-RU" altLang="ru-RU" sz="2000" dirty="0" smtClean="0">
              <a:solidFill>
                <a:srgbClr val="002060"/>
              </a:solidFill>
              <a:effectLst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half" idx="1"/>
          </p:nvPr>
        </p:nvSpPr>
        <p:spPr>
          <a:xfrm>
            <a:off x="357158" y="1285866"/>
            <a:ext cx="4038600" cy="3071834"/>
          </a:xfrm>
        </p:spPr>
        <p:txBody>
          <a:bodyPr>
            <a:normAutofit/>
          </a:bodyPr>
          <a:lstStyle/>
          <a:p>
            <a:pPr algn="just">
              <a:buNone/>
            </a:pPr>
            <a:r>
              <a:rPr lang="ru-RU" sz="1800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В разрезе  льготных категорий: 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многодетным семьям - 31</a:t>
            </a:r>
          </a:p>
          <a:p>
            <a:pPr lvl="0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молодым семьям - 59</a:t>
            </a:r>
          </a:p>
          <a:p>
            <a:pPr lvl="0"/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ветеранам боевых действий - 9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инвалидам - 19</a:t>
            </a:r>
          </a:p>
          <a:p>
            <a:r>
              <a:rPr lang="ru-RU" sz="1800" dirty="0" smtClean="0">
                <a:latin typeface="Times New Roman" pitchFamily="18" charset="0"/>
                <a:cs typeface="Times New Roman" pitchFamily="18" charset="0"/>
              </a:rPr>
              <a:t>тружениками тыла - 1</a:t>
            </a:r>
            <a:endParaRPr lang="ru-RU" sz="1800" dirty="0"/>
          </a:p>
        </p:txBody>
      </p:sp>
      <p:sp>
        <p:nvSpPr>
          <p:cNvPr id="2" name="Содержимое 1"/>
          <p:cNvSpPr>
            <a:spLocks noGrp="1"/>
          </p:cNvSpPr>
          <p:nvPr>
            <p:ph sz="half" idx="2"/>
          </p:nvPr>
        </p:nvSpPr>
        <p:spPr>
          <a:xfrm>
            <a:off x="4500562" y="1214428"/>
            <a:ext cx="4286280" cy="3214710"/>
          </a:xfrm>
        </p:spPr>
        <p:txBody>
          <a:bodyPr>
            <a:normAutofit fontScale="40000" lnSpcReduction="20000"/>
          </a:bodyPr>
          <a:lstStyle/>
          <a:p>
            <a:pPr algn="just">
              <a:buNone/>
            </a:pPr>
            <a:r>
              <a:rPr lang="ru-RU" sz="2400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2900" b="1" dirty="0" smtClean="0">
              <a:solidFill>
                <a:srgbClr val="0033CC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algn="just">
              <a:buNone/>
            </a:pPr>
            <a:r>
              <a:rPr lang="ru-RU" sz="2900" b="1" dirty="0" smtClean="0">
                <a:solidFill>
                  <a:srgbClr val="0033CC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	</a:t>
            </a:r>
            <a:r>
              <a:rPr lang="ru-RU" sz="4200" dirty="0" smtClean="0">
                <a:solidFill>
                  <a:srgbClr val="0033CC"/>
                </a:solidFill>
                <a:latin typeface="Times New Roman" pitchFamily="18" charset="0"/>
                <a:cs typeface="Times New Roman" pitchFamily="18" charset="0"/>
              </a:rPr>
              <a:t>В разрезе сельских поселений:</a:t>
            </a:r>
          </a:p>
          <a:p>
            <a:pPr algn="just">
              <a:buNone/>
            </a:pPr>
            <a:endParaRPr lang="ru-RU" sz="3200" dirty="0" smtClean="0">
              <a:solidFill>
                <a:srgbClr val="0033CC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Майминское сельское поселение - 50</a:t>
            </a:r>
          </a:p>
          <a:p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Соузгинское сельское поселение - 44</a:t>
            </a:r>
          </a:p>
          <a:p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Манжерокское сельское поселение - 6</a:t>
            </a:r>
          </a:p>
          <a:p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Усть-Мунинское сельское поселение -2</a:t>
            </a:r>
          </a:p>
          <a:p>
            <a:r>
              <a:rPr lang="ru-RU" sz="4200" dirty="0" smtClean="0">
                <a:latin typeface="Times New Roman" pitchFamily="18" charset="0"/>
                <a:cs typeface="Times New Roman" pitchFamily="18" charset="0"/>
              </a:rPr>
              <a:t>Бирюлинское сельское поселение – 17</a:t>
            </a:r>
          </a:p>
          <a:p>
            <a:pPr algn="just">
              <a:buNone/>
            </a:pPr>
            <a:r>
              <a:rPr lang="ru-RU" sz="2400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	</a:t>
            </a:r>
          </a:p>
          <a:p>
            <a:pPr algn="just">
              <a:buNone/>
            </a:pPr>
            <a:r>
              <a:rPr lang="ru-RU" sz="2400" dirty="0" smtClean="0">
                <a:solidFill>
                  <a:srgbClr val="0066FF"/>
                </a:solidFill>
                <a:latin typeface="Times New Roman" pitchFamily="18" charset="0"/>
                <a:cs typeface="Times New Roman" pitchFamily="18" charset="0"/>
              </a:rPr>
              <a:t>	</a:t>
            </a:r>
            <a:endParaRPr lang="ru-RU" sz="2400" dirty="0" smtClean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632058" y="4869656"/>
            <a:ext cx="511942" cy="273844"/>
          </a:xfrm>
        </p:spPr>
        <p:txBody>
          <a:bodyPr/>
          <a:lstStyle/>
          <a:p>
            <a:pPr>
              <a:defRPr/>
            </a:pPr>
            <a:r>
              <a:rPr lang="ru-RU" altLang="ru-RU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39</a:t>
            </a:r>
            <a:endParaRPr lang="ru-RU" altLang="ru-RU" sz="1200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0" name="Таблица 9"/>
          <p:cNvGraphicFramePr>
            <a:graphicFrameLocks noGrp="1"/>
          </p:cNvGraphicFramePr>
          <p:nvPr/>
        </p:nvGraphicFramePr>
        <p:xfrm>
          <a:off x="357158" y="3500444"/>
          <a:ext cx="8215369" cy="14376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14512"/>
                <a:gridCol w="1928826"/>
                <a:gridCol w="1571636"/>
                <a:gridCol w="1643074"/>
                <a:gridCol w="1357321"/>
              </a:tblGrid>
              <a:tr h="500066"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Льготные</a:t>
                      </a:r>
                      <a:r>
                        <a:rPr lang="ru-RU" sz="1600" b="1" kern="1200" baseline="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</a:t>
                      </a:r>
                      <a:r>
                        <a:rPr lang="ru-RU" sz="16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категории граждан</a:t>
                      </a:r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600" b="1" kern="1200" dirty="0" smtClean="0">
                          <a:solidFill>
                            <a:schemeClr val="lt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Стоит на учете, чел.</a:t>
                      </a:r>
                      <a:endParaRPr lang="ru-RU" sz="16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Предоставлены земельные участки, чел.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428628">
                <a:tc v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pPr algn="ctr"/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 smtClean="0">
                          <a:solidFill>
                            <a:srgbClr val="0F4D22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2017 г.</a:t>
                      </a:r>
                      <a:endParaRPr lang="ru-RU" sz="1600" dirty="0">
                        <a:solidFill>
                          <a:srgbClr val="0F4D2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 smtClean="0">
                          <a:solidFill>
                            <a:srgbClr val="0F4D22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2018 г.</a:t>
                      </a:r>
                      <a:endParaRPr lang="ru-RU" sz="1600" dirty="0">
                        <a:solidFill>
                          <a:srgbClr val="0F4D2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b="1" kern="1200" dirty="0" smtClean="0">
                          <a:solidFill>
                            <a:srgbClr val="0F4D22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2019 г.</a:t>
                      </a:r>
                      <a:endParaRPr lang="ru-RU" sz="1600" dirty="0">
                        <a:solidFill>
                          <a:srgbClr val="0F4D22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sz="1600" kern="1200" dirty="0" smtClean="0">
                          <a:solidFill>
                            <a:schemeClr val="dk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Итого: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1313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43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116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600" dirty="0" smtClean="0">
                          <a:latin typeface="Times New Roman" pitchFamily="18" charset="0"/>
                          <a:cs typeface="Times New Roman" pitchFamily="18" charset="0"/>
                        </a:rPr>
                        <a:t>119</a:t>
                      </a:r>
                      <a:endParaRPr lang="ru-RU" sz="16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Диаграмма 1"/>
          <p:cNvGraphicFramePr>
            <a:graphicFrameLocks/>
          </p:cNvGraphicFramePr>
          <p:nvPr/>
        </p:nvGraphicFramePr>
        <p:xfrm>
          <a:off x="642910" y="1071552"/>
          <a:ext cx="8072494" cy="35718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Rectangle 2"/>
          <p:cNvSpPr txBox="1">
            <a:spLocks noChangeArrowheads="1"/>
          </p:cNvSpPr>
          <p:nvPr/>
        </p:nvSpPr>
        <p:spPr>
          <a:xfrm>
            <a:off x="142844" y="142858"/>
            <a:ext cx="9001156" cy="785818"/>
          </a:xfrm>
          <a:prstGeom prst="rect">
            <a:avLst/>
          </a:prstGeom>
        </p:spPr>
        <p:txBody>
          <a:bodyPr anchor="ctr" anchorCtr="1">
            <a:normAutofit fontScale="25000" lnSpcReduction="20000"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/>
          <a:p>
            <a:pPr algn="ctr" defTabSz="914400" fontAlgn="auto">
              <a:spcAft>
                <a:spcPts val="0"/>
              </a:spcAft>
              <a:defRPr/>
            </a:pPr>
            <a:endParaRPr lang="ru-RU" altLang="ru-RU" sz="12000" b="1" dirty="0" smtClean="0">
              <a:solidFill>
                <a:srgbClr val="002060"/>
              </a:solidFill>
              <a:latin typeface="Times New Roman" pitchFamily="18" charset="0"/>
              <a:ea typeface="+mj-ea"/>
              <a:cs typeface="+mj-cs"/>
            </a:endParaRPr>
          </a:p>
          <a:p>
            <a:pPr algn="ctr" defTabSz="914400" fontAlgn="auto">
              <a:spcAft>
                <a:spcPts val="0"/>
              </a:spcAft>
              <a:defRPr/>
            </a:pPr>
            <a:r>
              <a:rPr lang="ru-RU" altLang="ru-RU" sz="12000" b="1" dirty="0" smtClean="0">
                <a:solidFill>
                  <a:srgbClr val="002060"/>
                </a:solidFill>
                <a:latin typeface="Times New Roman" pitchFamily="18" charset="0"/>
                <a:ea typeface="+mj-ea"/>
                <a:cs typeface="+mj-cs"/>
              </a:rPr>
              <a:t>Миграция населения</a:t>
            </a:r>
            <a:endParaRPr lang="ru-RU" altLang="ru-RU" sz="4800" b="1" dirty="0" smtClean="0">
              <a:solidFill>
                <a:schemeClr val="accent5">
                  <a:lumMod val="50000"/>
                </a:schemeClr>
              </a:solidFill>
              <a:latin typeface="Times New Roman" pitchFamily="18" charset="0"/>
              <a:ea typeface="+mj-ea"/>
              <a:cs typeface="+mj-cs"/>
            </a:endParaRPr>
          </a:p>
          <a:p>
            <a:pPr algn="ctr" defTabSz="914400" fontAlgn="auto">
              <a:spcAft>
                <a:spcPts val="0"/>
              </a:spcAft>
              <a:defRPr/>
            </a:pPr>
            <a:r>
              <a:rPr lang="ru-RU" altLang="ru-RU" sz="7200" b="1" dirty="0" smtClean="0">
                <a:solidFill>
                  <a:srgbClr val="000000"/>
                </a:solidFill>
                <a:latin typeface="Times New Roman" pitchFamily="18" charset="0"/>
                <a:ea typeface="+mj-ea"/>
                <a:cs typeface="+mj-cs"/>
              </a:rPr>
              <a:t>Миграционный </a:t>
            </a:r>
            <a:r>
              <a:rPr lang="ru-RU" altLang="ru-RU" sz="7200" b="1" dirty="0">
                <a:solidFill>
                  <a:srgbClr val="000000"/>
                </a:solidFill>
                <a:latin typeface="Times New Roman" pitchFamily="18" charset="0"/>
                <a:ea typeface="+mj-ea"/>
                <a:cs typeface="+mj-cs"/>
              </a:rPr>
              <a:t>прирост </a:t>
            </a:r>
            <a:r>
              <a:rPr lang="ru-RU" altLang="ru-RU" sz="7200" b="1" dirty="0" smtClean="0">
                <a:solidFill>
                  <a:srgbClr val="000000"/>
                </a:solidFill>
                <a:latin typeface="Times New Roman" pitchFamily="18" charset="0"/>
                <a:ea typeface="+mj-ea"/>
                <a:cs typeface="+mj-cs"/>
              </a:rPr>
              <a:t>за 2019 год </a:t>
            </a:r>
            <a:r>
              <a:rPr lang="ru-RU" altLang="ru-RU" sz="7200" b="1" dirty="0">
                <a:solidFill>
                  <a:srgbClr val="000000"/>
                </a:solidFill>
                <a:latin typeface="Times New Roman" pitchFamily="18" charset="0"/>
                <a:ea typeface="+mj-ea"/>
                <a:cs typeface="+mj-cs"/>
              </a:rPr>
              <a:t>составил </a:t>
            </a:r>
            <a:r>
              <a:rPr lang="ru-RU" altLang="ru-RU" sz="7200" b="1" dirty="0" smtClean="0">
                <a:solidFill>
                  <a:srgbClr val="000000"/>
                </a:solidFill>
                <a:latin typeface="Times New Roman" pitchFamily="18" charset="0"/>
                <a:ea typeface="+mj-ea"/>
                <a:cs typeface="+mj-cs"/>
              </a:rPr>
              <a:t>316</a:t>
            </a:r>
            <a:r>
              <a:rPr lang="ru-RU" altLang="ru-RU" sz="7200" b="1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+mj-cs"/>
              </a:rPr>
              <a:t> </a:t>
            </a:r>
            <a:r>
              <a:rPr lang="ru-RU" altLang="ru-RU" sz="7200" b="1" dirty="0" smtClean="0">
                <a:solidFill>
                  <a:srgbClr val="000000"/>
                </a:solidFill>
                <a:latin typeface="Times New Roman" pitchFamily="18" charset="0"/>
                <a:ea typeface="+mj-ea"/>
                <a:cs typeface="+mj-cs"/>
              </a:rPr>
              <a:t>человек</a:t>
            </a:r>
            <a:r>
              <a:rPr lang="ru-RU" altLang="ru-RU" sz="7200" b="1" dirty="0">
                <a:solidFill>
                  <a:srgbClr val="000000"/>
                </a:solidFill>
                <a:latin typeface="Times New Roman" pitchFamily="18" charset="0"/>
                <a:ea typeface="+mj-ea"/>
                <a:cs typeface="+mj-cs"/>
              </a:rPr>
              <a:t/>
            </a:r>
            <a:br>
              <a:rPr lang="ru-RU" altLang="ru-RU" sz="7200" b="1" dirty="0">
                <a:solidFill>
                  <a:srgbClr val="000000"/>
                </a:solidFill>
                <a:latin typeface="Times New Roman" pitchFamily="18" charset="0"/>
                <a:ea typeface="+mj-ea"/>
                <a:cs typeface="+mj-cs"/>
              </a:rPr>
            </a:br>
            <a:r>
              <a:rPr lang="ru-RU" altLang="ru-RU" sz="7200" b="1" dirty="0">
                <a:solidFill>
                  <a:srgbClr val="000000"/>
                </a:solidFill>
                <a:latin typeface="Times New Roman" pitchFamily="18" charset="0"/>
                <a:ea typeface="+mj-ea"/>
                <a:cs typeface="+mj-cs"/>
              </a:rPr>
              <a:t/>
            </a:r>
            <a:br>
              <a:rPr lang="ru-RU" altLang="ru-RU" sz="7200" b="1" dirty="0">
                <a:solidFill>
                  <a:srgbClr val="000000"/>
                </a:solidFill>
                <a:latin typeface="Times New Roman" pitchFamily="18" charset="0"/>
                <a:ea typeface="+mj-ea"/>
                <a:cs typeface="+mj-cs"/>
              </a:rPr>
            </a:br>
            <a:endParaRPr lang="ru-RU" altLang="ru-RU" sz="7200" b="1" dirty="0">
              <a:solidFill>
                <a:srgbClr val="000000"/>
              </a:solidFill>
              <a:latin typeface="Times New Roman" pitchFamily="18" charset="0"/>
              <a:ea typeface="+mj-ea"/>
              <a:cs typeface="+mj-cs"/>
            </a:endParaRPr>
          </a:p>
        </p:txBody>
      </p:sp>
      <p:sp>
        <p:nvSpPr>
          <p:cNvPr id="8" name="Номер слайда 7"/>
          <p:cNvSpPr>
            <a:spLocks noGrp="1"/>
          </p:cNvSpPr>
          <p:nvPr>
            <p:ph type="sldNum" sz="quarter" idx="12"/>
          </p:nvPr>
        </p:nvSpPr>
        <p:spPr>
          <a:xfrm>
            <a:off x="8867788" y="4929204"/>
            <a:ext cx="276212" cy="214296"/>
          </a:xfrm>
        </p:spPr>
        <p:txBody>
          <a:bodyPr/>
          <a:lstStyle/>
          <a:p>
            <a:pPr>
              <a:defRPr/>
            </a:pPr>
            <a:r>
              <a:rPr lang="ru-RU" altLang="ru-RU" sz="1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altLang="ru-RU" sz="1400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Содержимое 1"/>
          <p:cNvSpPr>
            <a:spLocks noGrp="1"/>
          </p:cNvSpPr>
          <p:nvPr>
            <p:ph idx="1"/>
          </p:nvPr>
        </p:nvSpPr>
        <p:spPr>
          <a:xfrm>
            <a:off x="285720" y="1285866"/>
            <a:ext cx="8643998" cy="3714776"/>
          </a:xfrm>
        </p:spPr>
        <p:txBody>
          <a:bodyPr>
            <a:normAutofit fontScale="92500"/>
          </a:bodyPr>
          <a:lstStyle/>
          <a:p>
            <a:r>
              <a:rPr lang="ru-RU" sz="2400" dirty="0" smtClean="0">
                <a:solidFill>
                  <a:srgbClr val="050A0F"/>
                </a:solidFill>
                <a:latin typeface="Times New Roman" pitchFamily="18" charset="0"/>
                <a:cs typeface="Times New Roman" pitchFamily="18" charset="0"/>
              </a:rPr>
              <a:t>Внесены изменения в генеральные планы </a:t>
            </a:r>
            <a:r>
              <a:rPr lang="ru-RU" sz="2400" dirty="0" err="1" smtClean="0">
                <a:solidFill>
                  <a:srgbClr val="050A0F"/>
                </a:solidFill>
                <a:latin typeface="Times New Roman" pitchFamily="18" charset="0"/>
                <a:cs typeface="Times New Roman" pitchFamily="18" charset="0"/>
              </a:rPr>
              <a:t>Бирюлинского</a:t>
            </a:r>
            <a:r>
              <a:rPr lang="ru-RU" sz="2400" dirty="0" smtClean="0">
                <a:solidFill>
                  <a:srgbClr val="050A0F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400" dirty="0" err="1" smtClean="0">
                <a:solidFill>
                  <a:srgbClr val="050A0F"/>
                </a:solidFill>
                <a:latin typeface="Times New Roman" pitchFamily="18" charset="0"/>
                <a:cs typeface="Times New Roman" pitchFamily="18" charset="0"/>
              </a:rPr>
              <a:t>Соузгинского</a:t>
            </a:r>
            <a:r>
              <a:rPr lang="ru-RU" sz="2400" dirty="0" smtClean="0">
                <a:solidFill>
                  <a:srgbClr val="050A0F"/>
                </a:solidFill>
                <a:latin typeface="Times New Roman" pitchFamily="18" charset="0"/>
                <a:cs typeface="Times New Roman" pitchFamily="18" charset="0"/>
              </a:rPr>
              <a:t>, Майминского сельских поселений</a:t>
            </a:r>
          </a:p>
          <a:p>
            <a:endParaRPr lang="ru-RU" sz="2400" dirty="0" smtClean="0">
              <a:solidFill>
                <a:srgbClr val="050A0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2400" dirty="0" smtClean="0">
                <a:solidFill>
                  <a:srgbClr val="050A0F"/>
                </a:solidFill>
                <a:latin typeface="Times New Roman" pitchFamily="18" charset="0"/>
                <a:cs typeface="Times New Roman" pitchFamily="18" charset="0"/>
              </a:rPr>
              <a:t>Приведены в соответствие Правила землепользования и застройки сельских поселений (Бирюлинское СП, Соузгинское СП)</a:t>
            </a:r>
          </a:p>
          <a:p>
            <a:pPr>
              <a:buNone/>
            </a:pPr>
            <a:endParaRPr lang="ru-RU" sz="2400" dirty="0" smtClean="0">
              <a:solidFill>
                <a:srgbClr val="050A0F"/>
              </a:solidFill>
              <a:latin typeface="Times New Roman" pitchFamily="18" charset="0"/>
              <a:cs typeface="Times New Roman" pitchFamily="18" charset="0"/>
            </a:endParaRPr>
          </a:p>
          <a:p>
            <a:pPr>
              <a:spcBef>
                <a:spcPts val="0"/>
              </a:spcBef>
            </a:pPr>
            <a:r>
              <a:rPr lang="ru-RU" sz="2400" dirty="0" smtClean="0">
                <a:solidFill>
                  <a:srgbClr val="050A0F"/>
                </a:solidFill>
                <a:latin typeface="Times New Roman" pitchFamily="18" charset="0"/>
                <a:cs typeface="Times New Roman" pitchFamily="18" charset="0"/>
              </a:rPr>
              <a:t>Поставлены на кадастровый учет границы населенных пунктов Майминского района: с. Бирюля, п. Филиал, с. Карасук, с. Соузга, </a:t>
            </a:r>
          </a:p>
          <a:p>
            <a:pPr>
              <a:spcBef>
                <a:spcPts val="0"/>
              </a:spcBef>
              <a:buNone/>
            </a:pPr>
            <a:r>
              <a:rPr lang="ru-RU" sz="2400" dirty="0" smtClean="0">
                <a:solidFill>
                  <a:srgbClr val="050A0F"/>
                </a:solidFill>
                <a:latin typeface="Times New Roman" pitchFamily="18" charset="0"/>
                <a:cs typeface="Times New Roman" pitchFamily="18" charset="0"/>
              </a:rPr>
              <a:t>    п. </a:t>
            </a:r>
            <a:r>
              <a:rPr lang="ru-RU" sz="2400" dirty="0" err="1" smtClean="0">
                <a:solidFill>
                  <a:srgbClr val="050A0F"/>
                </a:solidFill>
                <a:latin typeface="Times New Roman" pitchFamily="18" charset="0"/>
                <a:cs typeface="Times New Roman" pitchFamily="18" charset="0"/>
              </a:rPr>
              <a:t>Улалушка</a:t>
            </a:r>
            <a:r>
              <a:rPr lang="ru-RU" sz="2400" dirty="0" smtClean="0">
                <a:solidFill>
                  <a:srgbClr val="050A0F"/>
                </a:solidFill>
                <a:latin typeface="Times New Roman" pitchFamily="18" charset="0"/>
                <a:cs typeface="Times New Roman" pitchFamily="18" charset="0"/>
              </a:rPr>
              <a:t>, с. Усть-Муны, п. Барангол, п. Известковый, п. Карым</a:t>
            </a:r>
          </a:p>
          <a:p>
            <a:pPr>
              <a:spcBef>
                <a:spcPts val="0"/>
              </a:spcBef>
              <a:buNone/>
            </a:pPr>
            <a:endParaRPr lang="ru-RU" sz="2400" dirty="0" smtClean="0">
              <a:solidFill>
                <a:srgbClr val="050A0F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74934" y="4869656"/>
            <a:ext cx="369066" cy="273844"/>
          </a:xfrm>
        </p:spPr>
        <p:txBody>
          <a:bodyPr/>
          <a:lstStyle/>
          <a:p>
            <a:pPr>
              <a:defRPr/>
            </a:pPr>
            <a:r>
              <a:rPr lang="ru-RU" altLang="ru-RU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40</a:t>
            </a:r>
            <a:endParaRPr lang="ru-RU" altLang="ru-RU" sz="1200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2"/>
          <p:cNvSpPr>
            <a:spLocks noGrp="1"/>
          </p:cNvSpPr>
          <p:nvPr>
            <p:ph type="title"/>
          </p:nvPr>
        </p:nvSpPr>
        <p:spPr>
          <a:xfrm>
            <a:off x="142844" y="214296"/>
            <a:ext cx="9001156" cy="642942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2700" dirty="0" smtClean="0">
                <a:solidFill>
                  <a:srgbClr val="00206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Градостроительство</a:t>
            </a:r>
            <a:r>
              <a:rPr lang="ru-RU" altLang="ru-RU" sz="3100" dirty="0" smtClean="0">
                <a:solidFill>
                  <a:srgbClr val="00206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altLang="ru-RU" sz="3100" dirty="0" smtClean="0">
                <a:solidFill>
                  <a:srgbClr val="00206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altLang="ru-RU" sz="2000" dirty="0" smtClean="0">
              <a:solidFill>
                <a:srgbClr val="002060"/>
              </a:solidFill>
              <a:effectLst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6"/>
          <p:cNvSpPr txBox="1">
            <a:spLocks/>
          </p:cNvSpPr>
          <p:nvPr/>
        </p:nvSpPr>
        <p:spPr>
          <a:xfrm>
            <a:off x="8786842" y="4857766"/>
            <a:ext cx="357158" cy="28573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Arial" pitchFamily="34" charset="0"/>
                <a:ea typeface="+mj-ea"/>
                <a:cs typeface="Arial" pitchFamily="34" charset="0"/>
              </a:rPr>
              <a:t>41</a:t>
            </a:r>
            <a:endParaRPr kumimoji="0" lang="ru-RU" sz="1200" b="0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60000"/>
                  <a:lumOff val="40000"/>
                </a:schemeClr>
              </a:solidFill>
              <a:effectLst/>
              <a:uLnTx/>
              <a:uFillTx/>
              <a:latin typeface="Arial" pitchFamily="34" charset="0"/>
              <a:ea typeface="+mj-ea"/>
              <a:cs typeface="Arial" pitchFamily="34" charset="0"/>
            </a:endParaRPr>
          </a:p>
        </p:txBody>
      </p:sp>
      <p:pic>
        <p:nvPicPr>
          <p:cNvPr id="1027" name="Picture 3" descr="Z:\Кузнецова\СХОДЫ 2020\Кызыл-ипподромная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42910" y="642924"/>
            <a:ext cx="7929618" cy="4357718"/>
          </a:xfrm>
          <a:prstGeom prst="rect">
            <a:avLst/>
          </a:prstGeom>
          <a:noFill/>
        </p:spPr>
      </p:pic>
      <p:sp>
        <p:nvSpPr>
          <p:cNvPr id="10" name="Прямоугольник 9"/>
          <p:cNvSpPr/>
          <p:nvPr/>
        </p:nvSpPr>
        <p:spPr>
          <a:xfrm>
            <a:off x="2643174" y="3286130"/>
            <a:ext cx="214314" cy="214314"/>
          </a:xfrm>
          <a:prstGeom prst="rect">
            <a:avLst/>
          </a:prstGeom>
          <a:ln>
            <a:solidFill>
              <a:srgbClr val="92D050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Arial Black" pitchFamily="34" charset="0"/>
                <a:cs typeface="Aharoni" pitchFamily="2" charset="-79"/>
              </a:rPr>
              <a:t>1</a:t>
            </a:r>
            <a:endParaRPr lang="ru-RU" sz="1400" dirty="0"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3929058" y="4214824"/>
            <a:ext cx="214314" cy="214314"/>
          </a:xfrm>
          <a:prstGeom prst="rect">
            <a:avLst/>
          </a:prstGeom>
          <a:ln>
            <a:solidFill>
              <a:srgbClr val="92D050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Arial Black" pitchFamily="34" charset="0"/>
                <a:cs typeface="Aharoni" pitchFamily="2" charset="-79"/>
              </a:rPr>
              <a:t>2</a:t>
            </a:r>
            <a:endParaRPr lang="ru-RU" sz="1400" dirty="0"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3857620" y="3714758"/>
            <a:ext cx="214314" cy="214314"/>
          </a:xfrm>
          <a:prstGeom prst="rect">
            <a:avLst/>
          </a:prstGeom>
          <a:ln>
            <a:solidFill>
              <a:srgbClr val="92D050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Arial Black" pitchFamily="34" charset="0"/>
                <a:cs typeface="Aharoni" pitchFamily="2" charset="-79"/>
              </a:rPr>
              <a:t>3</a:t>
            </a:r>
            <a:endParaRPr lang="ru-RU" sz="1400" dirty="0"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786050" y="2428874"/>
            <a:ext cx="214314" cy="214314"/>
          </a:xfrm>
          <a:prstGeom prst="rect">
            <a:avLst/>
          </a:prstGeom>
          <a:ln>
            <a:solidFill>
              <a:srgbClr val="92D050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Arial Black" pitchFamily="34" charset="0"/>
                <a:cs typeface="Aharoni" pitchFamily="2" charset="-79"/>
              </a:rPr>
              <a:t>4</a:t>
            </a:r>
            <a:endParaRPr lang="ru-RU" sz="1400" dirty="0"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857356" y="2214560"/>
            <a:ext cx="214314" cy="214314"/>
          </a:xfrm>
          <a:prstGeom prst="rect">
            <a:avLst/>
          </a:prstGeom>
          <a:ln>
            <a:solidFill>
              <a:srgbClr val="92D050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Arial Black" pitchFamily="34" charset="0"/>
                <a:cs typeface="Aharoni" pitchFamily="2" charset="-79"/>
              </a:rPr>
              <a:t>5</a:t>
            </a:r>
            <a:endParaRPr lang="ru-RU" sz="1400" dirty="0"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2571736" y="1857370"/>
            <a:ext cx="214314" cy="214314"/>
          </a:xfrm>
          <a:prstGeom prst="rect">
            <a:avLst/>
          </a:prstGeom>
          <a:ln>
            <a:solidFill>
              <a:srgbClr val="92D050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Arial Black" pitchFamily="34" charset="0"/>
                <a:cs typeface="Aharoni" pitchFamily="2" charset="-79"/>
              </a:rPr>
              <a:t>6</a:t>
            </a:r>
            <a:endParaRPr lang="ru-RU" sz="1400" dirty="0"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3214678" y="4357700"/>
            <a:ext cx="214314" cy="214314"/>
          </a:xfrm>
          <a:prstGeom prst="rect">
            <a:avLst/>
          </a:prstGeom>
          <a:ln>
            <a:solidFill>
              <a:srgbClr val="92D050"/>
            </a:solidFill>
          </a:ln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1400" dirty="0" smtClean="0">
                <a:latin typeface="Arial Black" pitchFamily="34" charset="0"/>
                <a:cs typeface="Aharoni" pitchFamily="2" charset="-79"/>
              </a:rPr>
              <a:t>7</a:t>
            </a:r>
            <a:endParaRPr lang="ru-RU" sz="1400" dirty="0">
              <a:latin typeface="Arial Black" pitchFamily="34" charset="0"/>
              <a:cs typeface="Aharoni" pitchFamily="2" charset="-79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0" y="142858"/>
            <a:ext cx="914400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Развитие социального ядра с. Кызыл-Озек, ул. Ипподромная </a:t>
            </a:r>
            <a:endParaRPr lang="ru-RU" sz="2000" b="1" dirty="0">
              <a:solidFill>
                <a:schemeClr val="accent4">
                  <a:lumMod val="75000"/>
                </a:schemeClr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3" name="Содержимое 2"/>
          <p:cNvSpPr>
            <a:spLocks noGrp="1"/>
          </p:cNvSpPr>
          <p:nvPr>
            <p:ph idx="1"/>
          </p:nvPr>
        </p:nvSpPr>
        <p:spPr>
          <a:xfrm>
            <a:off x="285720" y="714362"/>
            <a:ext cx="8572560" cy="4000528"/>
          </a:xfrm>
        </p:spPr>
        <p:txBody>
          <a:bodyPr>
            <a:normAutofit fontScale="85000" lnSpcReduction="20000"/>
          </a:bodyPr>
          <a:lstStyle/>
          <a:p>
            <a:pPr marL="252000" algn="ctr" eaLnBrk="1" hangingPunct="1">
              <a:buNone/>
            </a:pPr>
            <a:r>
              <a:rPr lang="ru-RU" sz="2400" b="1" i="1" dirty="0" smtClean="0">
                <a:solidFill>
                  <a:srgbClr val="050A0F"/>
                </a:solidFill>
                <a:latin typeface="Times New Roman" pitchFamily="18" charset="0"/>
                <a:cs typeface="Times New Roman" pitchFamily="18" charset="0"/>
              </a:rPr>
              <a:t>5,7 млн.руб. </a:t>
            </a:r>
          </a:p>
          <a:p>
            <a:pPr marL="252000" algn="just" eaLnBrk="1" hangingPunct="1"/>
            <a:endParaRPr lang="ru-RU" sz="1900" dirty="0" smtClean="0">
              <a:solidFill>
                <a:srgbClr val="050A0F"/>
              </a:solidFill>
              <a:latin typeface="Times New Roman" pitchFamily="18" charset="0"/>
              <a:cs typeface="Times New Roman" pitchFamily="18" charset="0"/>
            </a:endParaRPr>
          </a:p>
          <a:p>
            <a:pPr marL="252000" algn="just"/>
            <a:r>
              <a:rPr lang="ru-RU" sz="2100" dirty="0" smtClean="0">
                <a:solidFill>
                  <a:srgbClr val="050A0F"/>
                </a:solidFill>
                <a:latin typeface="Times New Roman" pitchFamily="18" charset="0"/>
                <a:cs typeface="Times New Roman" pitchFamily="18" charset="0"/>
              </a:rPr>
              <a:t>Убрано 9 860 тонн</a:t>
            </a:r>
            <a:r>
              <a:rPr lang="ru-RU" sz="2100" b="1" dirty="0" smtClean="0">
                <a:solidFill>
                  <a:srgbClr val="050A0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smtClean="0">
                <a:solidFill>
                  <a:srgbClr val="050A0F"/>
                </a:solidFill>
                <a:latin typeface="Times New Roman" pitchFamily="18" charset="0"/>
                <a:cs typeface="Times New Roman" pitchFamily="18" charset="0"/>
              </a:rPr>
              <a:t>твердых бытовых отходов, из них 363</a:t>
            </a:r>
            <a:r>
              <a:rPr lang="ru-RU" sz="2100" b="1" dirty="0" smtClean="0">
                <a:solidFill>
                  <a:srgbClr val="050A0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smtClean="0">
                <a:solidFill>
                  <a:srgbClr val="050A0F"/>
                </a:solidFill>
                <a:latin typeface="Times New Roman" pitchFamily="18" charset="0"/>
                <a:cs typeface="Times New Roman" pitchFamily="18" charset="0"/>
              </a:rPr>
              <a:t>тонны с несанкционированных свалок </a:t>
            </a:r>
          </a:p>
          <a:p>
            <a:pPr marL="252000" algn="just" eaLnBrk="1" hangingPunct="1">
              <a:buFont typeface="Wingdings 3" pitchFamily="18" charset="2"/>
              <a:buNone/>
            </a:pPr>
            <a:endParaRPr lang="ru-RU" sz="1900" dirty="0" smtClean="0">
              <a:solidFill>
                <a:srgbClr val="050A0F"/>
              </a:solidFill>
              <a:latin typeface="Times New Roman" pitchFamily="18" charset="0"/>
              <a:cs typeface="Times New Roman" pitchFamily="18" charset="0"/>
            </a:endParaRPr>
          </a:p>
          <a:p>
            <a:pPr marL="252000" algn="just" eaLnBrk="1" hangingPunct="1"/>
            <a:r>
              <a:rPr lang="ru-RU" sz="2100" dirty="0" smtClean="0">
                <a:solidFill>
                  <a:srgbClr val="050A0F"/>
                </a:solidFill>
                <a:latin typeface="Times New Roman" pitchFamily="18" charset="0"/>
                <a:cs typeface="Times New Roman" pitchFamily="18" charset="0"/>
              </a:rPr>
              <a:t>Составлено 272 протокола (</a:t>
            </a:r>
            <a:r>
              <a:rPr lang="ru-RU" sz="2100" i="1" dirty="0" smtClean="0">
                <a:solidFill>
                  <a:srgbClr val="050A0F"/>
                </a:solidFill>
                <a:latin typeface="Times New Roman" pitchFamily="18" charset="0"/>
                <a:cs typeface="Times New Roman" pitchFamily="18" charset="0"/>
              </a:rPr>
              <a:t>2018г. - 237), </a:t>
            </a:r>
            <a:r>
              <a:rPr lang="ru-RU" sz="2100" dirty="0" smtClean="0">
                <a:solidFill>
                  <a:srgbClr val="050A0F"/>
                </a:solidFill>
                <a:latin typeface="Times New Roman" pitchFamily="18" charset="0"/>
                <a:cs typeface="Times New Roman" pitchFamily="18" charset="0"/>
              </a:rPr>
              <a:t>выдано 1 299</a:t>
            </a:r>
            <a:r>
              <a:rPr lang="ru-RU" sz="2100" b="1" dirty="0" smtClean="0">
                <a:solidFill>
                  <a:srgbClr val="050A0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smtClean="0">
                <a:solidFill>
                  <a:srgbClr val="050A0F"/>
                </a:solidFill>
                <a:latin typeface="Times New Roman" pitchFamily="18" charset="0"/>
                <a:cs typeface="Times New Roman" pitchFamily="18" charset="0"/>
              </a:rPr>
              <a:t>предписаний </a:t>
            </a:r>
          </a:p>
          <a:p>
            <a:pPr marL="252000" algn="just" eaLnBrk="1" hangingPunct="1">
              <a:buNone/>
            </a:pPr>
            <a:r>
              <a:rPr lang="ru-RU" sz="2100" dirty="0" smtClean="0">
                <a:solidFill>
                  <a:srgbClr val="050A0F"/>
                </a:solidFill>
                <a:latin typeface="Times New Roman" pitchFamily="18" charset="0"/>
                <a:cs typeface="Times New Roman" pitchFamily="18" charset="0"/>
              </a:rPr>
              <a:t>	(</a:t>
            </a:r>
            <a:r>
              <a:rPr lang="ru-RU" sz="2100" i="1" dirty="0" smtClean="0">
                <a:solidFill>
                  <a:srgbClr val="050A0F"/>
                </a:solidFill>
                <a:latin typeface="Times New Roman" pitchFamily="18" charset="0"/>
                <a:cs typeface="Times New Roman" pitchFamily="18" charset="0"/>
              </a:rPr>
              <a:t>2018 г.- 1936)</a:t>
            </a:r>
          </a:p>
          <a:p>
            <a:pPr marL="252000" algn="just" eaLnBrk="1" hangingPunct="1">
              <a:buNone/>
            </a:pPr>
            <a:endParaRPr lang="ru-RU" sz="1900" i="1" dirty="0" smtClean="0">
              <a:solidFill>
                <a:srgbClr val="050A0F"/>
              </a:solidFill>
              <a:latin typeface="Times New Roman" pitchFamily="18" charset="0"/>
              <a:cs typeface="Times New Roman" pitchFamily="18" charset="0"/>
            </a:endParaRPr>
          </a:p>
          <a:p>
            <a:pPr marL="252000" algn="just" eaLnBrk="1" hangingPunct="1"/>
            <a:r>
              <a:rPr lang="ru-RU" sz="2100" dirty="0" smtClean="0">
                <a:solidFill>
                  <a:srgbClr val="050A0F"/>
                </a:solidFill>
                <a:latin typeface="Times New Roman" pitchFamily="18" charset="0"/>
                <a:cs typeface="Times New Roman" pitchFamily="18" charset="0"/>
              </a:rPr>
              <a:t>Проведено 2 межпоселенческих субботника по санитарной очистке территории муниципалитета</a:t>
            </a:r>
          </a:p>
          <a:p>
            <a:pPr marL="252000" algn="just" eaLnBrk="1" hangingPunct="1"/>
            <a:endParaRPr lang="ru-RU" sz="1900" dirty="0" smtClean="0">
              <a:solidFill>
                <a:srgbClr val="050A0F"/>
              </a:solidFill>
              <a:latin typeface="Times New Roman" pitchFamily="18" charset="0"/>
              <a:cs typeface="Times New Roman" pitchFamily="18" charset="0"/>
            </a:endParaRPr>
          </a:p>
          <a:p>
            <a:pPr marL="252000" algn="just"/>
            <a:r>
              <a:rPr lang="ru-RU" sz="2100" dirty="0" smtClean="0">
                <a:solidFill>
                  <a:srgbClr val="050A0F"/>
                </a:solidFill>
                <a:latin typeface="Times New Roman" pitchFamily="18" charset="0"/>
                <a:cs typeface="Times New Roman" pitchFamily="18" charset="0"/>
              </a:rPr>
              <a:t>На территории района действует региональный оператор ООО «Коммунальщик»</a:t>
            </a:r>
            <a:r>
              <a:rPr lang="ru-RU" sz="1900" dirty="0" smtClean="0">
                <a:solidFill>
                  <a:srgbClr val="050A0F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2100" dirty="0" smtClean="0">
                <a:solidFill>
                  <a:srgbClr val="050A0F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52000" algn="just" eaLnBrk="1" hangingPunct="1">
              <a:buNone/>
            </a:pPr>
            <a:r>
              <a:rPr lang="ru-RU" sz="2100" dirty="0" smtClean="0">
                <a:solidFill>
                  <a:srgbClr val="050A0F"/>
                </a:solidFill>
                <a:latin typeface="Times New Roman" pitchFamily="18" charset="0"/>
                <a:cs typeface="Times New Roman" pitchFamily="18" charset="0"/>
              </a:rPr>
              <a:t>    </a:t>
            </a:r>
            <a:endParaRPr lang="ru-RU" sz="1900" dirty="0" smtClean="0">
              <a:solidFill>
                <a:srgbClr val="050A0F"/>
              </a:solidFill>
              <a:latin typeface="Times New Roman" pitchFamily="18" charset="0"/>
              <a:cs typeface="Times New Roman" pitchFamily="18" charset="0"/>
            </a:endParaRPr>
          </a:p>
          <a:p>
            <a:pPr marL="252000" algn="just"/>
            <a:r>
              <a:rPr lang="ru-RU" sz="2100" dirty="0" smtClean="0">
                <a:solidFill>
                  <a:srgbClr val="050A0F"/>
                </a:solidFill>
                <a:latin typeface="Times New Roman" pitchFamily="18" charset="0"/>
                <a:cs typeface="Times New Roman" pitchFamily="18" charset="0"/>
              </a:rPr>
              <a:t>Установлено 14 контейнерных площадок на территории с. Кызыл-Озек</a:t>
            </a:r>
            <a:endParaRPr lang="ru-RU" sz="2400" dirty="0" smtClean="0">
              <a:solidFill>
                <a:srgbClr val="0033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774934" y="4869656"/>
            <a:ext cx="369066" cy="273844"/>
          </a:xfrm>
        </p:spPr>
        <p:txBody>
          <a:bodyPr/>
          <a:lstStyle/>
          <a:p>
            <a:pPr>
              <a:defRPr/>
            </a:pPr>
            <a:r>
              <a:rPr lang="ru-RU" altLang="ru-RU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42</a:t>
            </a:r>
            <a:endParaRPr lang="ru-RU" altLang="ru-RU" sz="1200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Заголовок 2"/>
          <p:cNvSpPr>
            <a:spLocks noGrp="1"/>
          </p:cNvSpPr>
          <p:nvPr>
            <p:ph type="title"/>
          </p:nvPr>
        </p:nvSpPr>
        <p:spPr>
          <a:xfrm>
            <a:off x="142844" y="214296"/>
            <a:ext cx="9001156" cy="642942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2700" dirty="0" smtClean="0">
                <a:solidFill>
                  <a:srgbClr val="00206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Благоустройство</a:t>
            </a:r>
            <a:r>
              <a:rPr lang="ru-RU" altLang="ru-RU" sz="3100" dirty="0" smtClean="0">
                <a:solidFill>
                  <a:srgbClr val="00206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altLang="ru-RU" sz="3100" dirty="0" smtClean="0">
                <a:solidFill>
                  <a:srgbClr val="00206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altLang="ru-RU" sz="2000" dirty="0" smtClean="0">
              <a:solidFill>
                <a:srgbClr val="002060"/>
              </a:solidFill>
              <a:effectLst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ОБЩАЯ ПАПКА\1 Лена К\Доклад на сессию\Фото 2019\Благоустройство\Парк.jpe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14612" y="1571618"/>
            <a:ext cx="3643338" cy="2143140"/>
          </a:xfrm>
          <a:prstGeom prst="rect">
            <a:avLst/>
          </a:prstGeom>
          <a:noFill/>
        </p:spPr>
      </p:pic>
      <p:pic>
        <p:nvPicPr>
          <p:cNvPr id="18" name="Picture 3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58016" y="2143122"/>
            <a:ext cx="1881201" cy="1250165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/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>
          <a:xfrm>
            <a:off x="8743976" y="4869656"/>
            <a:ext cx="400024" cy="273844"/>
          </a:xfrm>
        </p:spPr>
        <p:txBody>
          <a:bodyPr/>
          <a:lstStyle/>
          <a:p>
            <a:pPr>
              <a:defRPr/>
            </a:pPr>
            <a:r>
              <a:rPr lang="ru-RU" altLang="ru-RU" sz="1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43</a:t>
            </a:r>
            <a:endParaRPr lang="ru-RU" altLang="ru-RU" sz="1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16" name="Picture 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85720" y="500048"/>
            <a:ext cx="2224088" cy="1560512"/>
          </a:xfrm>
          <a:prstGeom prst="rect">
            <a:avLst/>
          </a:prstGeom>
          <a:noFill/>
          <a:ln w="9525" cmpd="sng">
            <a:noFill/>
            <a:miter lim="800000"/>
            <a:headEnd/>
            <a:tailEnd/>
          </a:ln>
          <a:effectLst/>
        </p:spPr>
      </p:pic>
      <p:pic>
        <p:nvPicPr>
          <p:cNvPr id="20" name="Picture 2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42844" y="3429006"/>
            <a:ext cx="2143125" cy="1606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2" name="Picture 3"/>
          <p:cNvPicPr>
            <a:picLocks noGrp="1" noChangeAspect="1" noChangeArrowheads="1"/>
          </p:cNvPicPr>
          <p:nvPr>
            <p:ph sz="quarter" idx="4294967295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00562" y="3643320"/>
            <a:ext cx="1928812" cy="137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2057" name="Picture 9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542646" y="3500444"/>
            <a:ext cx="2244196" cy="14826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Прямоугольник 8"/>
          <p:cNvSpPr/>
          <p:nvPr/>
        </p:nvSpPr>
        <p:spPr>
          <a:xfrm>
            <a:off x="2714612" y="3286130"/>
            <a:ext cx="364333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Парк Победы, с. Майма</a:t>
            </a:r>
            <a:endParaRPr lang="ru-RU" sz="1400" b="1" dirty="0"/>
          </a:p>
        </p:txBody>
      </p:sp>
      <p:pic>
        <p:nvPicPr>
          <p:cNvPr id="2052" name="Picture 4" descr="Майма благоустройство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6500826" y="357172"/>
            <a:ext cx="2214578" cy="1714512"/>
          </a:xfrm>
          <a:prstGeom prst="rect">
            <a:avLst/>
          </a:prstGeom>
          <a:noFill/>
        </p:spPr>
      </p:pic>
      <p:sp>
        <p:nvSpPr>
          <p:cNvPr id="13" name="Прямоугольник 12"/>
          <p:cNvSpPr/>
          <p:nvPr/>
        </p:nvSpPr>
        <p:spPr>
          <a:xfrm>
            <a:off x="6429388" y="1785932"/>
            <a:ext cx="221457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о. Южный, с. Майма</a:t>
            </a:r>
            <a:endParaRPr lang="ru-RU" sz="1200" b="1" dirty="0"/>
          </a:p>
        </p:txBody>
      </p:sp>
      <p:sp>
        <p:nvSpPr>
          <p:cNvPr id="15" name="Прямоугольник 14"/>
          <p:cNvSpPr/>
          <p:nvPr/>
        </p:nvSpPr>
        <p:spPr>
          <a:xfrm>
            <a:off x="6500826" y="4714890"/>
            <a:ext cx="22860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с. Майма, ул. Мира</a:t>
            </a:r>
            <a:endParaRPr lang="ru-RU" sz="1200" b="1" dirty="0"/>
          </a:p>
        </p:txBody>
      </p:sp>
      <p:sp>
        <p:nvSpPr>
          <p:cNvPr id="17" name="Прямоугольник 16"/>
          <p:cNvSpPr/>
          <p:nvPr/>
        </p:nvSpPr>
        <p:spPr>
          <a:xfrm>
            <a:off x="214282" y="1785932"/>
            <a:ext cx="235742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с. Соузга, ул. Центральная 23/4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6786578" y="3143254"/>
            <a:ext cx="214314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с. Соузга, территория СДК</a:t>
            </a:r>
            <a:endParaRPr lang="ru-RU" sz="1200" b="1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0" y="4714890"/>
            <a:ext cx="242882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с. Усть-Муны, пер. Сиреневый</a:t>
            </a:r>
            <a:endParaRPr lang="ru-RU" sz="1200" b="1" dirty="0"/>
          </a:p>
        </p:txBody>
      </p:sp>
      <p:sp>
        <p:nvSpPr>
          <p:cNvPr id="23" name="Прямоугольник 22"/>
          <p:cNvSpPr/>
          <p:nvPr/>
        </p:nvSpPr>
        <p:spPr>
          <a:xfrm>
            <a:off x="4214810" y="4714890"/>
            <a:ext cx="235745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с. Усть-Муны, ул. Набережная </a:t>
            </a:r>
            <a:endParaRPr lang="ru-RU" sz="1200" b="1" dirty="0">
              <a:solidFill>
                <a:schemeClr val="tx1"/>
              </a:solidFill>
            </a:endParaRPr>
          </a:p>
        </p:txBody>
      </p:sp>
      <p:pic>
        <p:nvPicPr>
          <p:cNvPr id="24" name="Рисунок 23" descr="FomJmVgcNNA.jpg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2428860" y="3643320"/>
            <a:ext cx="1857388" cy="1357322"/>
          </a:xfrm>
          <a:prstGeom prst="rect">
            <a:avLst/>
          </a:prstGeom>
        </p:spPr>
      </p:pic>
      <p:sp>
        <p:nvSpPr>
          <p:cNvPr id="25" name="Прямоугольник 24"/>
          <p:cNvSpPr/>
          <p:nvPr/>
        </p:nvSpPr>
        <p:spPr>
          <a:xfrm>
            <a:off x="2285984" y="4714890"/>
            <a:ext cx="1857388" cy="2616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100" b="1" dirty="0" smtClean="0">
                <a:latin typeface="Times New Roman" pitchFamily="18" charset="0"/>
                <a:cs typeface="Times New Roman" pitchFamily="18" charset="0"/>
              </a:rPr>
              <a:t>с. Майма, ул. </a:t>
            </a:r>
            <a:r>
              <a:rPr lang="ru-RU" sz="1100" b="1" dirty="0" err="1" smtClean="0">
                <a:latin typeface="Times New Roman" pitchFamily="18" charset="0"/>
                <a:cs typeface="Times New Roman" pitchFamily="18" charset="0"/>
              </a:rPr>
              <a:t>Источная</a:t>
            </a:r>
            <a:endParaRPr lang="ru-RU" sz="1100" b="1" dirty="0"/>
          </a:p>
        </p:txBody>
      </p:sp>
      <p:pic>
        <p:nvPicPr>
          <p:cNvPr id="26" name="Рисунок 25" descr="OrNiBMepAtk.jpg"/>
          <p:cNvPicPr/>
          <p:nvPr/>
        </p:nvPicPr>
        <p:blipFill>
          <a:blip r:embed="rId11" cstate="print"/>
          <a:stretch>
            <a:fillRect/>
          </a:stretch>
        </p:blipFill>
        <p:spPr>
          <a:xfrm>
            <a:off x="500034" y="2071684"/>
            <a:ext cx="1785950" cy="1298886"/>
          </a:xfrm>
          <a:prstGeom prst="rect">
            <a:avLst/>
          </a:prstGeom>
        </p:spPr>
      </p:pic>
      <p:sp>
        <p:nvSpPr>
          <p:cNvPr id="27" name="Прямоугольник 26"/>
          <p:cNvSpPr/>
          <p:nvPr/>
        </p:nvSpPr>
        <p:spPr>
          <a:xfrm>
            <a:off x="285720" y="3071817"/>
            <a:ext cx="214314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с. Майма, ул. Энергетиков</a:t>
            </a:r>
            <a:endParaRPr lang="ru-RU" sz="1200" b="1" dirty="0"/>
          </a:p>
        </p:txBody>
      </p:sp>
      <p:pic>
        <p:nvPicPr>
          <p:cNvPr id="28" name="Рисунок 27" descr="IMG_20191105_122153.jpg"/>
          <p:cNvPicPr/>
          <p:nvPr/>
        </p:nvPicPr>
        <p:blipFill>
          <a:blip r:embed="rId12" cstate="print"/>
          <a:stretch>
            <a:fillRect/>
          </a:stretch>
        </p:blipFill>
        <p:spPr>
          <a:xfrm>
            <a:off x="2714612" y="500048"/>
            <a:ext cx="1714512" cy="1071570"/>
          </a:xfrm>
          <a:prstGeom prst="rect">
            <a:avLst/>
          </a:prstGeom>
        </p:spPr>
      </p:pic>
      <p:sp>
        <p:nvSpPr>
          <p:cNvPr id="29" name="Прямоугольник 28"/>
          <p:cNvSpPr/>
          <p:nvPr/>
        </p:nvSpPr>
        <p:spPr>
          <a:xfrm>
            <a:off x="2714612" y="428610"/>
            <a:ext cx="17145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с. Карлушка</a:t>
            </a:r>
            <a:endParaRPr lang="ru-RU" sz="1200" b="1" dirty="0">
              <a:solidFill>
                <a:schemeClr val="tx1"/>
              </a:solidFill>
            </a:endParaRPr>
          </a:p>
        </p:txBody>
      </p:sp>
      <p:pic>
        <p:nvPicPr>
          <p:cNvPr id="31" name="Рисунок 30" descr="IMG_20191105_112247.jpg"/>
          <p:cNvPicPr/>
          <p:nvPr/>
        </p:nvPicPr>
        <p:blipFill>
          <a:blip r:embed="rId13" cstate="print"/>
          <a:stretch>
            <a:fillRect/>
          </a:stretch>
        </p:blipFill>
        <p:spPr>
          <a:xfrm>
            <a:off x="4643438" y="500048"/>
            <a:ext cx="1753147" cy="1071570"/>
          </a:xfrm>
          <a:prstGeom prst="rect">
            <a:avLst/>
          </a:prstGeom>
        </p:spPr>
      </p:pic>
      <p:sp>
        <p:nvSpPr>
          <p:cNvPr id="32" name="Прямоугольник 31"/>
          <p:cNvSpPr/>
          <p:nvPr/>
        </p:nvSpPr>
        <p:spPr>
          <a:xfrm>
            <a:off x="4643438" y="428610"/>
            <a:ext cx="17145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с. Подгорное</a:t>
            </a:r>
            <a:endParaRPr lang="ru-RU" sz="1200" b="1" dirty="0">
              <a:solidFill>
                <a:schemeClr val="tx1"/>
              </a:solidFill>
            </a:endParaRPr>
          </a:p>
        </p:txBody>
      </p:sp>
      <p:sp>
        <p:nvSpPr>
          <p:cNvPr id="35" name="Заголовок 2"/>
          <p:cNvSpPr>
            <a:spLocks noGrp="1"/>
          </p:cNvSpPr>
          <p:nvPr>
            <p:ph type="title"/>
          </p:nvPr>
        </p:nvSpPr>
        <p:spPr>
          <a:xfrm>
            <a:off x="142844" y="214296"/>
            <a:ext cx="9001156" cy="500066"/>
          </a:xfrm>
        </p:spPr>
        <p:txBody>
          <a:bodyPr>
            <a:normAutofit fontScale="90000"/>
          </a:bodyPr>
          <a:lstStyle/>
          <a:p>
            <a:pPr algn="ctr"/>
            <a:r>
              <a:rPr lang="ru-RU" altLang="ru-RU" sz="2700" dirty="0" smtClean="0">
                <a:solidFill>
                  <a:srgbClr val="00206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>Благоустройство</a:t>
            </a:r>
            <a:r>
              <a:rPr lang="ru-RU" altLang="ru-RU" sz="3100" dirty="0" smtClean="0">
                <a:solidFill>
                  <a:srgbClr val="00206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lang="ru-RU" altLang="ru-RU" sz="3100" dirty="0" smtClean="0">
                <a:solidFill>
                  <a:srgbClr val="002060"/>
                </a:solidFill>
                <a:effectLst/>
                <a:latin typeface="Times New Roman" pitchFamily="18" charset="0"/>
                <a:ea typeface="+mn-ea"/>
                <a:cs typeface="Times New Roman" pitchFamily="18" charset="0"/>
              </a:rPr>
            </a:br>
            <a:endParaRPr lang="ru-RU" altLang="ru-RU" sz="2000" dirty="0" smtClean="0">
              <a:solidFill>
                <a:srgbClr val="002060"/>
              </a:solidFill>
              <a:effectLst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42844" y="1000114"/>
            <a:ext cx="8643998" cy="3786213"/>
          </a:xfrm>
        </p:spPr>
        <p:txBody>
          <a:bodyPr>
            <a:normAutofit/>
          </a:bodyPr>
          <a:lstStyle/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зарегистрировано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13 013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входящих документов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(2018 г. – 13 071)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 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13 366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исходящих документов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(2018 г. – 13 354)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издано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191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постановление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(2018 г. - 217)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 962 распоряжения по ГЗ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(2018 г. – 1 445) 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и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1069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распоряжений по основной деятельности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поступило 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3 890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письменных обращений граждан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(2018 г.– 4 037)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рассмотрено запросов по обращению граждан в приемную Президента РФ - 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18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(2018 г. – 103) 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Главой района на личном приеме было принято 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309 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человек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(2018 г.- 293),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 том числе организован выездной прием граждан на базе администраций сельских поселений – принято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4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гражданина;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проведено 1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7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сходов граждан, в ходе которых поступило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 142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вопроса </a:t>
            </a:r>
            <a:r>
              <a:rPr lang="ru-RU" sz="1600" i="1" dirty="0" smtClean="0">
                <a:latin typeface="Times New Roman" pitchFamily="18" charset="0"/>
                <a:cs typeface="Times New Roman" pitchFamily="18" charset="0"/>
              </a:rPr>
              <a:t>(2018 г. - 60) </a:t>
            </a:r>
          </a:p>
          <a:p>
            <a:pPr lvl="0"/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организованы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4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прямых линии по вопросам </a:t>
            </a:r>
            <a:r>
              <a:rPr lang="ru-RU" sz="1600" dirty="0" err="1" smtClean="0">
                <a:latin typeface="Times New Roman" pitchFamily="18" charset="0"/>
                <a:cs typeface="Times New Roman" pitchFamily="18" charset="0"/>
              </a:rPr>
              <a:t>антикоррупционного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просвещения граждан</a:t>
            </a:r>
          </a:p>
          <a:p>
            <a:pPr marL="365760" indent="-256032" algn="just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ru-RU" sz="2800" dirty="0" smtClean="0">
              <a:solidFill>
                <a:schemeClr val="accent2">
                  <a:lumMod val="75000"/>
                </a:schemeClr>
              </a:solidFill>
            </a:endParaRPr>
          </a:p>
          <a:p>
            <a:pPr marL="365760" indent="-256032" eaLnBrk="1" fontAlgn="auto" hangingPunct="1">
              <a:spcAft>
                <a:spcPts val="0"/>
              </a:spcAft>
              <a:buFont typeface="Wingdings 3"/>
              <a:buChar char=""/>
              <a:defRPr/>
            </a:pPr>
            <a:endParaRPr lang="ru-RU" sz="2400" dirty="0"/>
          </a:p>
        </p:txBody>
      </p:sp>
      <p:sp>
        <p:nvSpPr>
          <p:cNvPr id="5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703496" y="4869656"/>
            <a:ext cx="440504" cy="273844"/>
          </a:xfrm>
        </p:spPr>
        <p:txBody>
          <a:bodyPr/>
          <a:lstStyle/>
          <a:p>
            <a:pPr>
              <a:defRPr/>
            </a:pPr>
            <a:r>
              <a:rPr lang="ru-RU" altLang="ru-RU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44</a:t>
            </a:r>
            <a:endParaRPr lang="ru-RU" altLang="ru-RU" sz="1200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Заголовок 2"/>
          <p:cNvSpPr txBox="1">
            <a:spLocks/>
          </p:cNvSpPr>
          <p:nvPr/>
        </p:nvSpPr>
        <p:spPr>
          <a:xfrm>
            <a:off x="142844" y="214296"/>
            <a:ext cx="9001156" cy="642942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2400" b="1" i="0" u="none" strike="noStrike" kern="1200" cap="none" spc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Организационная работа Администрации</a:t>
            </a:r>
            <a:br>
              <a:rPr kumimoji="0" lang="ru-RU" altLang="ru-RU" sz="2400" b="1" i="0" u="none" strike="noStrike" kern="1200" cap="none" spc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endParaRPr kumimoji="0" lang="ru-RU" altLang="ru-RU" sz="2400" b="1" i="0" u="none" strike="noStrike" kern="1200" cap="none" spc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703496" y="4869656"/>
            <a:ext cx="440504" cy="273844"/>
          </a:xfrm>
        </p:spPr>
        <p:txBody>
          <a:bodyPr/>
          <a:lstStyle/>
          <a:p>
            <a:pPr>
              <a:defRPr/>
            </a:pPr>
            <a:r>
              <a:rPr lang="ru-RU" altLang="ru-RU" sz="12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45</a:t>
            </a:r>
            <a:endParaRPr lang="ru-RU" altLang="ru-RU" sz="1200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611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428596" y="857239"/>
            <a:ext cx="8572560" cy="3929089"/>
          </a:xfrm>
        </p:spPr>
        <p:txBody>
          <a:bodyPr>
            <a:normAutofit fontScale="62500" lnSpcReduction="20000"/>
          </a:bodyPr>
          <a:lstStyle/>
          <a:p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Сайт Администрации МО «Майминский район» </a:t>
            </a:r>
            <a:r>
              <a:rPr lang="ru-RU" sz="23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(</a:t>
            </a:r>
            <a:r>
              <a:rPr lang="en-US" sz="2300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Instagram</a:t>
            </a:r>
            <a:r>
              <a:rPr lang="ru-RU" sz="23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  <a:r>
              <a:rPr lang="en-US" sz="23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VK</a:t>
            </a:r>
            <a:r>
              <a:rPr lang="ru-RU" sz="2300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,Одноклассники</a:t>
            </a:r>
            <a:r>
              <a:rPr lang="ru-RU" sz="1800" i="1" dirty="0" smtClean="0">
                <a:solidFill>
                  <a:schemeClr val="tx1">
                    <a:lumMod val="95000"/>
                    <a:lumOff val="5000"/>
                  </a:schemeClr>
                </a:solidFill>
              </a:rPr>
              <a:t>)</a:t>
            </a:r>
            <a:endParaRPr lang="ru-RU" sz="2300" i="1" dirty="0" smtClean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468000" lvl="0">
              <a:buFont typeface="Wingdings" pitchFamily="2" charset="2"/>
              <a:buChar char="§"/>
            </a:pP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занимает </a:t>
            </a:r>
            <a:r>
              <a:rPr lang="ru-RU" sz="2300" b="1" i="1" dirty="0" smtClean="0">
                <a:latin typeface="Times New Roman" pitchFamily="18" charset="0"/>
                <a:cs typeface="Times New Roman" pitchFamily="18" charset="0"/>
              </a:rPr>
              <a:t>3 место </a:t>
            </a: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в Республике Алтай по посещаемости </a:t>
            </a:r>
          </a:p>
          <a:p>
            <a:pPr marL="468000">
              <a:buFont typeface="Wingdings" pitchFamily="2" charset="2"/>
              <a:buChar char="§"/>
            </a:pP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в 2019 году посетителей сайта – 217 678 (2018 г. – 234 465) </a:t>
            </a:r>
          </a:p>
          <a:p>
            <a:pPr marL="468000">
              <a:buFont typeface="Wingdings" pitchFamily="2" charset="2"/>
              <a:buChar char="§"/>
            </a:pP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в среднем в день около 1000 просмотров (2018 г.-900), 1 посетитель 5-7 страниц</a:t>
            </a:r>
          </a:p>
          <a:p>
            <a:pPr marL="468000">
              <a:buFont typeface="Wingdings" pitchFamily="2" charset="2"/>
              <a:buChar char="§"/>
            </a:pPr>
            <a:r>
              <a:rPr lang="ru-RU" sz="2300" i="1" dirty="0" smtClean="0">
                <a:latin typeface="Times New Roman" pitchFamily="18" charset="0"/>
                <a:cs typeface="Times New Roman" pitchFamily="18" charset="0"/>
              </a:rPr>
              <a:t>обращений в электронную приемную в 2019 г. - 89 (2018 г. – 103)</a:t>
            </a:r>
          </a:p>
          <a:p>
            <a:pPr lvl="0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Газета «Сельчанка» - еженедельно (тираж 1 500)</a:t>
            </a:r>
          </a:p>
          <a:p>
            <a:pPr lvl="0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ГТРК «Горный Алтай» (</a:t>
            </a:r>
            <a:r>
              <a:rPr lang="ru-RU" sz="2300" dirty="0" err="1" smtClean="0">
                <a:latin typeface="Times New Roman" pitchFamily="18" charset="0"/>
                <a:cs typeface="Times New Roman" pitchFamily="18" charset="0"/>
              </a:rPr>
              <a:t>ТВ-сюжеты</a:t>
            </a:r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, передачи, радио программы)</a:t>
            </a:r>
          </a:p>
          <a:p>
            <a:pPr lvl="0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«Радио Сибирь»</a:t>
            </a:r>
          </a:p>
          <a:p>
            <a:pPr lvl="0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Сайт Правительства Республики Алтай</a:t>
            </a:r>
          </a:p>
          <a:p>
            <a:pPr lvl="0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Сайт «Новости Горного Алтая»</a:t>
            </a:r>
          </a:p>
          <a:p>
            <a:pPr lvl="0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Республиканские газеты – «Звезда Алтая», «Алтайдын Чолмоны»</a:t>
            </a:r>
          </a:p>
          <a:p>
            <a:pPr lvl="0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Система оповещения в районном центре</a:t>
            </a:r>
          </a:p>
          <a:p>
            <a:pPr lvl="0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Единая диспетчерская служба</a:t>
            </a:r>
          </a:p>
          <a:p>
            <a:pPr lvl="0"/>
            <a:r>
              <a:rPr lang="ru-RU" sz="2300" dirty="0" smtClean="0">
                <a:latin typeface="Times New Roman" pitchFamily="18" charset="0"/>
                <a:cs typeface="Times New Roman" pitchFamily="18" charset="0"/>
              </a:rPr>
              <a:t>Светодиодный информационный экран с. Майма, площадь Юбилейная</a:t>
            </a:r>
          </a:p>
          <a:p>
            <a:pPr lvl="0">
              <a:buNone/>
            </a:pPr>
            <a:endParaRPr lang="ru-RU" sz="2300" dirty="0" smtClean="0">
              <a:latin typeface="Times New Roman" pitchFamily="18" charset="0"/>
              <a:cs typeface="Times New Roman" pitchFamily="18" charset="0"/>
            </a:endParaRPr>
          </a:p>
          <a:p>
            <a:pPr lvl="0" algn="ctr">
              <a:buNone/>
            </a:pPr>
            <a:r>
              <a:rPr lang="ru-RU" sz="2600" b="1" dirty="0" smtClean="0">
                <a:latin typeface="Times New Roman" pitchFamily="18" charset="0"/>
                <a:cs typeface="Times New Roman" pitchFamily="18" charset="0"/>
              </a:rPr>
              <a:t>В конце 2019 года свою страницу в</a:t>
            </a:r>
            <a:r>
              <a:rPr lang="ru-RU" sz="2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600" b="1" i="1" dirty="0" err="1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Instagram</a:t>
            </a:r>
            <a:r>
              <a:rPr lang="ru-RU" sz="2600" b="1" i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 открыл </a:t>
            </a:r>
          </a:p>
          <a:p>
            <a:pPr lvl="0" algn="ctr">
              <a:buNone/>
            </a:pPr>
            <a:r>
              <a:rPr lang="ru-RU" sz="26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Глава Майминского района Роман Викторович Птицын</a:t>
            </a:r>
            <a:endParaRPr lang="ru-RU" altLang="ru-RU" sz="2800" dirty="0" smtClean="0">
              <a:solidFill>
                <a:srgbClr val="FF0000"/>
              </a:solidFill>
              <a:latin typeface="Times New Roman" pitchFamily="18" charset="0"/>
            </a:endParaRPr>
          </a:p>
        </p:txBody>
      </p:sp>
      <p:sp>
        <p:nvSpPr>
          <p:cNvPr id="7" name="Заголовок 2"/>
          <p:cNvSpPr txBox="1">
            <a:spLocks/>
          </p:cNvSpPr>
          <p:nvPr/>
        </p:nvSpPr>
        <p:spPr>
          <a:xfrm>
            <a:off x="142844" y="214296"/>
            <a:ext cx="9001156" cy="642942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Гласность, информированность, доступность</a:t>
            </a:r>
            <a:r>
              <a:rPr kumimoji="0" lang="ru-RU" altLang="ru-RU" sz="2400" b="1" i="0" u="none" strike="noStrike" kern="1200" cap="none" spc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kumimoji="0" lang="ru-RU" altLang="ru-RU" sz="2400" b="1" i="0" u="none" strike="noStrike" kern="1200" cap="none" spc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endParaRPr kumimoji="0" lang="ru-RU" altLang="ru-RU" sz="2400" b="1" i="0" u="none" strike="noStrike" kern="1200" cap="none" spc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8647272" y="4857766"/>
            <a:ext cx="496728" cy="222036"/>
          </a:xfrm>
        </p:spPr>
        <p:txBody>
          <a:bodyPr/>
          <a:lstStyle/>
          <a:p>
            <a:pPr>
              <a:defRPr/>
            </a:pPr>
            <a:r>
              <a:rPr lang="ru-RU" altLang="ru-RU" sz="12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46</a:t>
            </a:r>
            <a:endParaRPr lang="ru-RU" altLang="ru-RU" sz="1200" dirty="0">
              <a:solidFill>
                <a:schemeClr val="tx2">
                  <a:lumMod val="60000"/>
                  <a:lumOff val="40000"/>
                </a:schemeClr>
              </a:solidFill>
            </a:endParaRPr>
          </a:p>
        </p:txBody>
      </p:sp>
      <p:pic>
        <p:nvPicPr>
          <p:cNvPr id="6" name="Рисунок 5"/>
          <p:cNvPicPr/>
          <p:nvPr/>
        </p:nvPicPr>
        <p:blipFill>
          <a:blip r:embed="rId2" cstate="print"/>
          <a:srcRect l="17740" t="7676" r="18716" b="9336"/>
          <a:stretch>
            <a:fillRect/>
          </a:stretch>
        </p:blipFill>
        <p:spPr bwMode="auto">
          <a:xfrm>
            <a:off x="4500562" y="3143254"/>
            <a:ext cx="270000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/>
          <p:cNvPicPr/>
          <p:nvPr/>
        </p:nvPicPr>
        <p:blipFill>
          <a:blip r:embed="rId3" cstate="print"/>
          <a:srcRect l="4687" t="4149" r="17661" b="9751"/>
          <a:stretch>
            <a:fillRect/>
          </a:stretch>
        </p:blipFill>
        <p:spPr bwMode="auto">
          <a:xfrm>
            <a:off x="3143240" y="714362"/>
            <a:ext cx="270000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/>
          <p:cNvPicPr/>
          <p:nvPr/>
        </p:nvPicPr>
        <p:blipFill>
          <a:blip r:embed="rId4" cstate="print"/>
          <a:srcRect l="7370" t="3527" r="17909" b="7261"/>
          <a:stretch>
            <a:fillRect/>
          </a:stretch>
        </p:blipFill>
        <p:spPr bwMode="auto">
          <a:xfrm>
            <a:off x="357158" y="1357304"/>
            <a:ext cx="270000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/>
          <p:cNvPicPr/>
          <p:nvPr/>
        </p:nvPicPr>
        <p:blipFill>
          <a:blip r:embed="rId5" cstate="print"/>
          <a:srcRect l="16934" t="13070" r="18477" b="9544"/>
          <a:stretch>
            <a:fillRect/>
          </a:stretch>
        </p:blipFill>
        <p:spPr bwMode="auto">
          <a:xfrm>
            <a:off x="5929322" y="1428742"/>
            <a:ext cx="270000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/>
          <p:cNvPicPr/>
          <p:nvPr/>
        </p:nvPicPr>
        <p:blipFill>
          <a:blip r:embed="rId6" cstate="print"/>
          <a:srcRect l="8059" t="11618" r="10086" b="8921"/>
          <a:stretch>
            <a:fillRect/>
          </a:stretch>
        </p:blipFill>
        <p:spPr bwMode="auto">
          <a:xfrm>
            <a:off x="1500166" y="3143254"/>
            <a:ext cx="2700000" cy="180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Заголовок 2"/>
          <p:cNvSpPr txBox="1">
            <a:spLocks/>
          </p:cNvSpPr>
          <p:nvPr/>
        </p:nvSpPr>
        <p:spPr>
          <a:xfrm>
            <a:off x="142844" y="214296"/>
            <a:ext cx="9001156" cy="642942"/>
          </a:xfrm>
          <a:prstGeom prst="rect">
            <a:avLst/>
          </a:prstGeom>
        </p:spPr>
        <p:txBody>
          <a:bodyPr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altLang="ru-RU" sz="24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Гласность, информированность, доступность</a:t>
            </a:r>
            <a:r>
              <a:rPr kumimoji="0" lang="ru-RU" altLang="ru-RU" sz="2400" b="1" i="0" u="none" strike="noStrike" kern="1200" cap="none" spc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/>
            </a:r>
            <a:br>
              <a:rPr kumimoji="0" lang="ru-RU" altLang="ru-RU" sz="2400" b="1" i="0" u="none" strike="noStrike" kern="1200" cap="none" spc="0" noProof="0" dirty="0" smtClean="0">
                <a:ln>
                  <a:noFill/>
                </a:ln>
                <a:solidFill>
                  <a:srgbClr val="002060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</a:br>
            <a:endParaRPr kumimoji="0" lang="ru-RU" altLang="ru-RU" sz="2400" b="1" i="0" u="none" strike="noStrike" kern="1200" cap="none" spc="0" noProof="0" dirty="0" smtClean="0">
              <a:ln>
                <a:noFill/>
              </a:ln>
              <a:solidFill>
                <a:srgbClr val="002060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1071552"/>
            <a:ext cx="8443914" cy="2857520"/>
          </a:xfrm>
        </p:spPr>
        <p:txBody>
          <a:bodyPr/>
          <a:lstStyle/>
          <a:p>
            <a:pPr algn="ctr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endParaRPr lang="ru-RU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buNone/>
            </a:pPr>
            <a:r>
              <a:rPr lang="ru-RU" sz="3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СПАСИБО ЗА ВНИМАНИЕ!</a:t>
            </a:r>
            <a:endParaRPr lang="ru-RU" sz="3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14296"/>
            <a:ext cx="8858312" cy="928694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ru-RU" sz="2800" dirty="0" smtClean="0">
                <a:solidFill>
                  <a:srgbClr val="C00000"/>
                </a:solidFill>
                <a:effectLst/>
                <a:latin typeface="Times New Roman" pitchFamily="18" charset="0"/>
              </a:rPr>
              <a:t>ЭКОНОМИКА – лидирующие позиции</a:t>
            </a:r>
            <a:br>
              <a:rPr lang="ru-RU" sz="2800" dirty="0" smtClean="0">
                <a:solidFill>
                  <a:srgbClr val="C00000"/>
                </a:solidFill>
                <a:effectLst/>
                <a:latin typeface="Times New Roman" pitchFamily="18" charset="0"/>
              </a:rPr>
            </a:br>
            <a:r>
              <a:rPr lang="ru-RU" altLang="ru-RU" sz="2600" dirty="0" smtClean="0"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</a:rPr>
              <a:t>Уровень безработицы</a:t>
            </a:r>
            <a:r>
              <a:rPr lang="ru-RU" sz="2600" dirty="0" smtClean="0"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</a:rPr>
              <a:t/>
            </a:r>
            <a:br>
              <a:rPr lang="ru-RU" sz="2600" dirty="0" smtClean="0"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</a:rPr>
            </a:br>
            <a:r>
              <a:rPr lang="ru-RU" sz="2200" dirty="0" smtClean="0"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</a:rPr>
              <a:t>в Майминском районе самый низкий по Республике Алтай</a:t>
            </a:r>
            <a:endParaRPr lang="ru-RU" sz="2200" dirty="0">
              <a:solidFill>
                <a:schemeClr val="accent4">
                  <a:lumMod val="75000"/>
                </a:schemeClr>
              </a:solidFill>
            </a:endParaRPr>
          </a:p>
        </p:txBody>
      </p:sp>
      <p:graphicFrame>
        <p:nvGraphicFramePr>
          <p:cNvPr id="4" name="Диаграмма 3"/>
          <p:cNvGraphicFramePr>
            <a:graphicFrameLocks noGrp="1"/>
          </p:cNvGraphicFramePr>
          <p:nvPr>
            <p:ph type="chart" idx="1"/>
          </p:nvPr>
        </p:nvGraphicFramePr>
        <p:xfrm>
          <a:off x="571472" y="1214428"/>
          <a:ext cx="7929618" cy="335519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815414" y="4869656"/>
            <a:ext cx="328586" cy="273844"/>
          </a:xfrm>
        </p:spPr>
        <p:txBody>
          <a:bodyPr/>
          <a:lstStyle/>
          <a:p>
            <a:pPr>
              <a:defRPr/>
            </a:pPr>
            <a:r>
              <a:rPr lang="ru-RU" altLang="ru-RU" sz="1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altLang="ru-RU" sz="1400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3"/>
          <p:cNvGraphicFramePr>
            <a:graphicFrameLocks noGrp="1"/>
          </p:cNvGraphicFramePr>
          <p:nvPr>
            <p:ph idx="1"/>
          </p:nvPr>
        </p:nvGraphicFramePr>
        <p:xfrm>
          <a:off x="214284" y="1142990"/>
          <a:ext cx="8507413" cy="335758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815414" y="4869656"/>
            <a:ext cx="328586" cy="273844"/>
          </a:xfrm>
        </p:spPr>
        <p:txBody>
          <a:bodyPr/>
          <a:lstStyle/>
          <a:p>
            <a:pPr>
              <a:defRPr/>
            </a:pPr>
            <a:r>
              <a:rPr lang="ru-RU" altLang="ru-RU" sz="1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altLang="ru-RU" sz="1400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043608" y="214296"/>
            <a:ext cx="8100392" cy="642942"/>
          </a:xfrm>
        </p:spPr>
        <p:txBody>
          <a:bodyPr>
            <a:noAutofit/>
          </a:bodyPr>
          <a:lstStyle/>
          <a:p>
            <a:pPr algn="ctr" eaLnBrk="1" fontAlgn="auto" hangingPunct="1">
              <a:spcAft>
                <a:spcPts val="0"/>
              </a:spcAft>
              <a:defRPr/>
            </a:pPr>
            <a:r>
              <a:rPr lang="ru-RU" altLang="ru-RU" sz="2400" dirty="0" smtClean="0">
                <a:solidFill>
                  <a:srgbClr val="002060"/>
                </a:solidFill>
                <a:effectLst/>
                <a:latin typeface="Times New Roman" pitchFamily="18" charset="0"/>
              </a:rPr>
              <a:t/>
            </a:r>
            <a:br>
              <a:rPr lang="ru-RU" altLang="ru-RU" sz="2400" dirty="0" smtClean="0">
                <a:solidFill>
                  <a:srgbClr val="002060"/>
                </a:solidFill>
                <a:effectLst/>
                <a:latin typeface="Times New Roman" pitchFamily="18" charset="0"/>
              </a:rPr>
            </a:br>
            <a:r>
              <a:rPr lang="ru-RU" altLang="ru-RU" sz="2300" dirty="0" smtClean="0">
                <a:solidFill>
                  <a:srgbClr val="002060"/>
                </a:solidFill>
                <a:effectLst/>
                <a:latin typeface="Times New Roman" pitchFamily="18" charset="0"/>
              </a:rPr>
              <a:t>Объем отгруженных товаров и услуг собственного производства</a:t>
            </a:r>
            <a:r>
              <a:rPr lang="ru-RU" sz="2300" dirty="0" smtClean="0">
                <a:solidFill>
                  <a:srgbClr val="050A0F"/>
                </a:solidFill>
                <a:effectLst/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2300" dirty="0" smtClean="0"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  <a:cs typeface="Times New Roman" pitchFamily="18" charset="0"/>
              </a:rPr>
              <a:t>млн. руб.</a:t>
            </a:r>
            <a:r>
              <a:rPr lang="ru-RU" sz="2000" dirty="0" smtClean="0">
                <a:solidFill>
                  <a:srgbClr val="050A0F"/>
                </a:solidFill>
                <a:effectLst/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050A0F"/>
                </a:solidFill>
                <a:effectLst/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rgbClr val="050A0F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4" name="Прямоугольник 3"/>
          <p:cNvSpPr>
            <a:spLocks noChangeArrowheads="1"/>
          </p:cNvSpPr>
          <p:nvPr/>
        </p:nvSpPr>
        <p:spPr bwMode="auto">
          <a:xfrm>
            <a:off x="0" y="435770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000" b="1" dirty="0">
                <a:solidFill>
                  <a:srgbClr val="C00000"/>
                </a:solidFill>
                <a:latin typeface="Times New Roman" pitchFamily="18" charset="0"/>
              </a:rPr>
              <a:t>2 место в Республике Алтай</a:t>
            </a:r>
            <a:br>
              <a:rPr lang="ru-RU" altLang="ru-RU" sz="2000" b="1" dirty="0">
                <a:solidFill>
                  <a:srgbClr val="C00000"/>
                </a:solidFill>
                <a:latin typeface="Times New Roman" pitchFamily="18" charset="0"/>
              </a:rPr>
            </a:br>
            <a:endParaRPr lang="ru-RU" sz="2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Содержимое 3"/>
          <p:cNvGraphicFramePr>
            <a:graphicFrameLocks noGrp="1"/>
          </p:cNvGraphicFramePr>
          <p:nvPr>
            <p:ph idx="1"/>
          </p:nvPr>
        </p:nvGraphicFramePr>
        <p:xfrm>
          <a:off x="250828" y="428610"/>
          <a:ext cx="8507413" cy="4000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778240" y="4778588"/>
            <a:ext cx="365760" cy="364912"/>
          </a:xfrm>
        </p:spPr>
        <p:txBody>
          <a:bodyPr/>
          <a:lstStyle/>
          <a:p>
            <a:pPr>
              <a:defRPr/>
            </a:pPr>
            <a:r>
              <a:rPr lang="ru-RU" altLang="ru-RU" sz="1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7</a:t>
            </a:r>
            <a:endParaRPr lang="ru-RU" altLang="ru-RU" sz="1400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142844" y="214296"/>
            <a:ext cx="9001156" cy="642942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altLang="ru-RU" sz="2300" dirty="0" smtClean="0">
                <a:solidFill>
                  <a:srgbClr val="002060"/>
                </a:solidFill>
                <a:effectLst/>
                <a:latin typeface="Times New Roman" pitchFamily="18" charset="0"/>
              </a:rPr>
              <a:t>Число субъектов </a:t>
            </a:r>
            <a:br>
              <a:rPr lang="ru-RU" altLang="ru-RU" sz="2300" dirty="0" smtClean="0">
                <a:solidFill>
                  <a:srgbClr val="002060"/>
                </a:solidFill>
                <a:effectLst/>
                <a:latin typeface="Times New Roman" pitchFamily="18" charset="0"/>
              </a:rPr>
            </a:br>
            <a:r>
              <a:rPr lang="ru-RU" altLang="ru-RU" sz="2300" dirty="0" smtClean="0">
                <a:solidFill>
                  <a:srgbClr val="002060"/>
                </a:solidFill>
                <a:effectLst/>
                <a:latin typeface="Times New Roman" pitchFamily="18" charset="0"/>
              </a:rPr>
              <a:t>малого и среднего предпринимательства, </a:t>
            </a:r>
            <a:r>
              <a:rPr lang="ru-RU" altLang="ru-RU" sz="2300" dirty="0" smtClean="0">
                <a:solidFill>
                  <a:schemeClr val="accent4">
                    <a:lumMod val="75000"/>
                  </a:schemeClr>
                </a:solidFill>
                <a:effectLst/>
                <a:latin typeface="Times New Roman" pitchFamily="18" charset="0"/>
              </a:rPr>
              <a:t>ед.</a:t>
            </a:r>
            <a:endParaRPr lang="ru-RU" sz="2300" dirty="0">
              <a:solidFill>
                <a:schemeClr val="accent4">
                  <a:lumMod val="75000"/>
                </a:schemeClr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124" name="Прямоугольник 3"/>
          <p:cNvSpPr>
            <a:spLocks noChangeArrowheads="1"/>
          </p:cNvSpPr>
          <p:nvPr/>
        </p:nvSpPr>
        <p:spPr bwMode="auto">
          <a:xfrm>
            <a:off x="0" y="4357700"/>
            <a:ext cx="9144000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2000" b="1" dirty="0">
                <a:solidFill>
                  <a:srgbClr val="C00000"/>
                </a:solidFill>
                <a:latin typeface="Times New Roman" pitchFamily="18" charset="0"/>
              </a:rPr>
              <a:t>2 место в Республике Алтай</a:t>
            </a:r>
            <a:br>
              <a:rPr lang="ru-RU" altLang="ru-RU" sz="2000" b="1" dirty="0">
                <a:solidFill>
                  <a:srgbClr val="C00000"/>
                </a:solidFill>
                <a:latin typeface="Times New Roman" pitchFamily="18" charset="0"/>
              </a:rPr>
            </a:br>
            <a:endParaRPr lang="ru-RU" sz="20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Содержимое 4"/>
          <p:cNvGraphicFramePr>
            <a:graphicFrameLocks noGrp="1"/>
          </p:cNvGraphicFramePr>
          <p:nvPr>
            <p:ph idx="1"/>
          </p:nvPr>
        </p:nvGraphicFramePr>
        <p:xfrm>
          <a:off x="500034" y="1142995"/>
          <a:ext cx="8443914" cy="317540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8815414" y="4869656"/>
            <a:ext cx="328586" cy="273844"/>
          </a:xfrm>
        </p:spPr>
        <p:txBody>
          <a:bodyPr/>
          <a:lstStyle/>
          <a:p>
            <a:pPr>
              <a:defRPr/>
            </a:pPr>
            <a:r>
              <a:rPr lang="ru-RU" altLang="ru-RU" sz="1400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altLang="ru-RU" sz="1400" dirty="0">
              <a:solidFill>
                <a:schemeClr val="tx2">
                  <a:lumMod val="60000"/>
                  <a:lumOff val="4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14296"/>
            <a:ext cx="9001156" cy="642942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altLang="ru-RU" sz="2300" dirty="0" smtClean="0">
                <a:solidFill>
                  <a:srgbClr val="002060"/>
                </a:solidFill>
                <a:effectLst/>
                <a:latin typeface="Times New Roman" pitchFamily="18" charset="0"/>
              </a:rPr>
              <a:t>Объем инвестиций в основной капитал</a:t>
            </a:r>
            <a:r>
              <a:rPr lang="ru-RU" altLang="ru-RU" sz="2300" dirty="0" smtClean="0">
                <a:solidFill>
                  <a:srgbClr val="0033CC"/>
                </a:solidFill>
                <a:effectLst/>
                <a:latin typeface="Times New Roman" pitchFamily="18" charset="0"/>
              </a:rPr>
              <a:t>,</a:t>
            </a:r>
            <a:br>
              <a:rPr lang="ru-RU" altLang="ru-RU" sz="2300" dirty="0" smtClean="0">
                <a:solidFill>
                  <a:srgbClr val="0033CC"/>
                </a:solidFill>
                <a:effectLst/>
                <a:latin typeface="Times New Roman" pitchFamily="18" charset="0"/>
              </a:rPr>
            </a:br>
            <a:r>
              <a:rPr lang="ru-RU" altLang="ru-RU" sz="2300" dirty="0" smtClean="0">
                <a:solidFill>
                  <a:srgbClr val="002060"/>
                </a:solidFill>
                <a:latin typeface="Times New Roman" pitchFamily="18" charset="0"/>
              </a:rPr>
              <a:t> млн. руб.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0" y="4312508"/>
            <a:ext cx="914400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altLang="ru-RU" sz="2000" b="1" dirty="0" smtClean="0">
                <a:solidFill>
                  <a:srgbClr val="C00000"/>
                </a:solidFill>
                <a:latin typeface="Times New Roman" pitchFamily="18" charset="0"/>
              </a:rPr>
              <a:t>2 место в Республике Алтай</a:t>
            </a:r>
          </a:p>
          <a:p>
            <a:pPr algn="ctr"/>
            <a:endParaRPr lang="ru-RU" sz="2400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print">
            <a:lum/>
          </a:blip>
          <a:srcRect/>
          <a:stretch>
            <a:fillRect t="-1000" b="-1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962" name="Picture 18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58016" y="1928808"/>
            <a:ext cx="2111391" cy="13573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57554" y="1928808"/>
            <a:ext cx="2643206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42845" y="2000246"/>
            <a:ext cx="2286016" cy="12858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2953" name="Picture 9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flipH="1">
            <a:off x="6858016" y="500048"/>
            <a:ext cx="2071702" cy="1500198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/>
        </p:spPr>
      </p:pic>
      <p:pic>
        <p:nvPicPr>
          <p:cNvPr id="7" name="Содержимое 6" descr="https://opt-805074.ssl.1c-bitrix-cdn.ru/upload/iblock/a88/IMG_6971-1.jpg?15797680922901081"/>
          <p:cNvPicPr>
            <a:picLocks noGrp="1"/>
          </p:cNvPicPr>
          <p:nvPr>
            <p:ph idx="1"/>
          </p:nvPr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2844" y="500048"/>
            <a:ext cx="2143140" cy="150019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37B6E20-0F75-4C17-ABB4-21D2060C05AA}" type="slidenum">
              <a:rPr lang="ru-RU" altLang="ru-RU" smtClean="0"/>
              <a:pPr>
                <a:defRPr/>
              </a:pPr>
              <a:t>9</a:t>
            </a:fld>
            <a:endParaRPr lang="ru-RU" altLang="ru-RU"/>
          </a:p>
        </p:txBody>
      </p:sp>
      <p:pic>
        <p:nvPicPr>
          <p:cNvPr id="8" name="Рисунок 20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28860" y="500048"/>
            <a:ext cx="2071702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Заголовок 1"/>
          <p:cNvSpPr txBox="1">
            <a:spLocks/>
          </p:cNvSpPr>
          <p:nvPr/>
        </p:nvSpPr>
        <p:spPr>
          <a:xfrm>
            <a:off x="2428860" y="1643056"/>
            <a:ext cx="2071702" cy="3571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5 пусковой комплекс Р-256,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с. Майма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82949" name="Picture 5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4643438" y="500048"/>
            <a:ext cx="2143140" cy="14287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17" name="Заголовок 1"/>
          <p:cNvSpPr txBox="1">
            <a:spLocks/>
          </p:cNvSpPr>
          <p:nvPr/>
        </p:nvSpPr>
        <p:spPr>
          <a:xfrm>
            <a:off x="4643438" y="1643056"/>
            <a:ext cx="2143140" cy="3571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СОК «Атлант», с. Майма</a:t>
            </a:r>
            <a:endParaRPr kumimoji="0" lang="ru-RU" sz="13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82956" name="Picture 12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929454" y="3357568"/>
            <a:ext cx="2071702" cy="1643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1" name="Заголовок 1"/>
          <p:cNvSpPr txBox="1">
            <a:spLocks/>
          </p:cNvSpPr>
          <p:nvPr/>
        </p:nvSpPr>
        <p:spPr>
          <a:xfrm>
            <a:off x="6929454" y="4714890"/>
            <a:ext cx="2071670" cy="2940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«</a:t>
            </a:r>
            <a:r>
              <a:rPr kumimoji="0" lang="ru-RU" sz="12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Алтай-Резорт</a:t>
            </a: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»,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с. Урлу-Аспак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82959" name="Picture 15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2571736" y="3357568"/>
            <a:ext cx="2109734" cy="165373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5" name="Заголовок 1"/>
          <p:cNvSpPr txBox="1">
            <a:spLocks/>
          </p:cNvSpPr>
          <p:nvPr/>
        </p:nvSpPr>
        <p:spPr>
          <a:xfrm>
            <a:off x="2571736" y="4714890"/>
            <a:ext cx="2143140" cy="2940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ГЛК Манжерок</a:t>
            </a:r>
            <a:endParaRPr kumimoji="0" lang="ru-RU" sz="125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9" name="Заголовок 1"/>
          <p:cNvSpPr txBox="1">
            <a:spLocks/>
          </p:cNvSpPr>
          <p:nvPr/>
        </p:nvSpPr>
        <p:spPr>
          <a:xfrm>
            <a:off x="6858016" y="3000378"/>
            <a:ext cx="2143140" cy="28575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«Ярмарка инвестиционных проектов»</a:t>
            </a:r>
            <a:endParaRPr kumimoji="0" lang="ru-RU" sz="12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82963" name="Picture 19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4786314" y="3357568"/>
            <a:ext cx="2071702" cy="15716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1" name="Заголовок 1"/>
          <p:cNvSpPr txBox="1">
            <a:spLocks/>
          </p:cNvSpPr>
          <p:nvPr/>
        </p:nvSpPr>
        <p:spPr>
          <a:xfrm>
            <a:off x="4786314" y="4714890"/>
            <a:ext cx="2071702" cy="2940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1100" b="1" dirty="0" smtClean="0">
                <a:solidFill>
                  <a:schemeClr val="tx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Г</a:t>
            </a:r>
            <a:r>
              <a:rPr kumimoji="0" lang="ru-RU" sz="11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азораспределительные</a:t>
            </a:r>
            <a:r>
              <a:rPr kumimoji="0" lang="ru-RU" sz="11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сети</a:t>
            </a:r>
            <a:endParaRPr kumimoji="0" lang="ru-RU" sz="11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142844" y="3357568"/>
            <a:ext cx="2286016" cy="16430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8" name="Заголовок 1"/>
          <p:cNvSpPr txBox="1">
            <a:spLocks/>
          </p:cNvSpPr>
          <p:nvPr/>
        </p:nvSpPr>
        <p:spPr>
          <a:xfrm>
            <a:off x="142844" y="3071816"/>
            <a:ext cx="2286016" cy="214314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ул. Советская, с. Майма</a:t>
            </a:r>
            <a:endParaRPr kumimoji="0" lang="ru-RU" sz="125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30" name="Заголовок 1"/>
          <p:cNvSpPr txBox="1">
            <a:spLocks/>
          </p:cNvSpPr>
          <p:nvPr/>
        </p:nvSpPr>
        <p:spPr>
          <a:xfrm>
            <a:off x="142844" y="1714494"/>
            <a:ext cx="2143140" cy="28575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lvl="0" algn="ctr" defTabSz="914400" fontAlgn="auto">
              <a:spcAft>
                <a:spcPts val="0"/>
              </a:spcAft>
              <a:defRPr/>
            </a:pPr>
            <a:r>
              <a:rPr lang="ru-RU" sz="125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Майминская РБ, с. Майма</a:t>
            </a:r>
            <a:endParaRPr kumimoji="0" lang="ru-RU" sz="125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6" name="Номер слайда 8"/>
          <p:cNvSpPr txBox="1">
            <a:spLocks/>
          </p:cNvSpPr>
          <p:nvPr/>
        </p:nvSpPr>
        <p:spPr>
          <a:xfrm>
            <a:off x="8929718" y="4929204"/>
            <a:ext cx="214282" cy="214296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marL="0" marR="0" lvl="0" indent="0" algn="r" defTabSz="449263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altLang="ru-RU" sz="1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9</a:t>
            </a:r>
            <a:endParaRPr kumimoji="0" lang="ru-RU" altLang="ru-RU" sz="1400" b="0" i="0" u="none" strike="noStrike" kern="1200" cap="none" spc="0" normalizeH="0" baseline="0" noProof="0" dirty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  <p:sp>
        <p:nvSpPr>
          <p:cNvPr id="27" name="Заголовок 1"/>
          <p:cNvSpPr txBox="1">
            <a:spLocks/>
          </p:cNvSpPr>
          <p:nvPr/>
        </p:nvSpPr>
        <p:spPr>
          <a:xfrm>
            <a:off x="142844" y="4714890"/>
            <a:ext cx="2286016" cy="29407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25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СВА, с. Кызыл-Озек</a:t>
            </a:r>
            <a:endParaRPr kumimoji="0" lang="ru-RU" sz="125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33" name="Заголовок 1"/>
          <p:cNvSpPr txBox="1">
            <a:spLocks/>
          </p:cNvSpPr>
          <p:nvPr/>
        </p:nvSpPr>
        <p:spPr>
          <a:xfrm>
            <a:off x="6858016" y="1643056"/>
            <a:ext cx="2071702" cy="35719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3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МРСК «Сибири»</a:t>
            </a:r>
            <a:endParaRPr kumimoji="0" lang="ru-RU" sz="13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34" name="Заголовок 1"/>
          <p:cNvSpPr>
            <a:spLocks noGrp="1"/>
          </p:cNvSpPr>
          <p:nvPr>
            <p:ph type="title"/>
          </p:nvPr>
        </p:nvSpPr>
        <p:spPr>
          <a:xfrm>
            <a:off x="142844" y="214296"/>
            <a:ext cx="9001156" cy="642942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ru-RU" altLang="ru-RU" sz="2300" dirty="0" smtClean="0">
                <a:solidFill>
                  <a:srgbClr val="002060"/>
                </a:solidFill>
                <a:effectLst/>
                <a:latin typeface="Times New Roman" pitchFamily="18" charset="0"/>
              </a:rPr>
              <a:t>Инвестиционные объекты</a:t>
            </a:r>
            <a:r>
              <a:rPr lang="ru-RU" altLang="ru-RU" sz="2500" dirty="0" smtClean="0">
                <a:solidFill>
                  <a:srgbClr val="002060"/>
                </a:solidFill>
                <a:effectLst/>
                <a:latin typeface="Times New Roman" pitchFamily="18" charset="0"/>
              </a:rPr>
              <a:t/>
            </a:r>
            <a:br>
              <a:rPr lang="ru-RU" altLang="ru-RU" sz="2500" dirty="0" smtClean="0">
                <a:solidFill>
                  <a:srgbClr val="002060"/>
                </a:solidFill>
                <a:effectLst/>
                <a:latin typeface="Times New Roman" pitchFamily="18" charset="0"/>
              </a:rPr>
            </a:br>
            <a:endParaRPr lang="ru-RU" altLang="ru-RU" sz="2500" dirty="0" smtClean="0">
              <a:solidFill>
                <a:srgbClr val="002060"/>
              </a:solidFill>
              <a:latin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Открытая">
  <a:themeElements>
    <a:clrScheme name="Открытая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Открытая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Открытая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95000" t="-106500" r="5000" b="2065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Concourse</Template>
  <TotalTime>39630</TotalTime>
  <Words>1572</Words>
  <Application>Microsoft Office PowerPoint</Application>
  <PresentationFormat>Экран (16:9)</PresentationFormat>
  <Paragraphs>396</Paragraphs>
  <Slides>47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47</vt:i4>
      </vt:variant>
    </vt:vector>
  </HeadingPairs>
  <TitlesOfParts>
    <vt:vector size="48" baseType="lpstr">
      <vt:lpstr>Открытая</vt:lpstr>
      <vt:lpstr>Отчет  Главы муниципального образования «Майминский район»  о результатах деятельности за 2019 год</vt:lpstr>
      <vt:lpstr>Слайд 2</vt:lpstr>
      <vt:lpstr>Слайд 3</vt:lpstr>
      <vt:lpstr>Слайд 4</vt:lpstr>
      <vt:lpstr>ЭКОНОМИКА – лидирующие позиции Уровень безработицы в Майминском районе самый низкий по Республике Алтай</vt:lpstr>
      <vt:lpstr> Объем отгруженных товаров и услуг собственного производства, млн. руб. </vt:lpstr>
      <vt:lpstr>Число субъектов  малого и среднего предпринимательства, ед.</vt:lpstr>
      <vt:lpstr>Объем инвестиций в основной капитал,  млн. руб.</vt:lpstr>
      <vt:lpstr>Инвестиционные объекты </vt:lpstr>
      <vt:lpstr>Слайд 10</vt:lpstr>
      <vt:lpstr>Слайд 11</vt:lpstr>
      <vt:lpstr>Слайд 12</vt:lpstr>
      <vt:lpstr>Слайд 13</vt:lpstr>
      <vt:lpstr> Улучшение материально-технической базы  учреждений образования </vt:lpstr>
      <vt:lpstr>Слайд 15</vt:lpstr>
      <vt:lpstr>Слайд 16</vt:lpstr>
      <vt:lpstr>Слайд 17</vt:lpstr>
      <vt:lpstr>Слайд 18</vt:lpstr>
      <vt:lpstr>Слайд 19</vt:lpstr>
      <vt:lpstr>Гранты -2019</vt:lpstr>
      <vt:lpstr>Культура</vt:lpstr>
      <vt:lpstr>Слайд 22</vt:lpstr>
      <vt:lpstr>Слайд 23</vt:lpstr>
      <vt:lpstr> Улучшение материально-технической базы  учреждений культуры </vt:lpstr>
      <vt:lpstr>Слайд 25</vt:lpstr>
      <vt:lpstr>Библиотечная система</vt:lpstr>
      <vt:lpstr>Слайд 27</vt:lpstr>
      <vt:lpstr> Улучшение материально-технической базы  библиотечной системы </vt:lpstr>
      <vt:lpstr>Слайд 29</vt:lpstr>
      <vt:lpstr>Физическая культура и спорт</vt:lpstr>
      <vt:lpstr>Слайд 31</vt:lpstr>
      <vt:lpstr>Слайд 32</vt:lpstr>
      <vt:lpstr> Развитие инфраструктуры в 2019 году Газификация </vt:lpstr>
      <vt:lpstr> Развитие инфраструктуры в 2019 году Водоснабжение </vt:lpstr>
      <vt:lpstr> Развитие инфраструктуры в 2019 году Дороги – 99,8 млн. руб. </vt:lpstr>
      <vt:lpstr>Слайд 36</vt:lpstr>
      <vt:lpstr>Слайд 37</vt:lpstr>
      <vt:lpstr>Слайд 38</vt:lpstr>
      <vt:lpstr>Земельные отношения Предоставлено земельных участков в собственность  отдельным категориям граждан в 2019 году – 119</vt:lpstr>
      <vt:lpstr>Градостроительство </vt:lpstr>
      <vt:lpstr>Слайд 41</vt:lpstr>
      <vt:lpstr>Благоустройство </vt:lpstr>
      <vt:lpstr>Благоустройство </vt:lpstr>
      <vt:lpstr>Слайд 44</vt:lpstr>
      <vt:lpstr>Слайд 45</vt:lpstr>
      <vt:lpstr>Слайд 46</vt:lpstr>
      <vt:lpstr>Слайд 47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Катеринка</dc:creator>
  <cp:lastModifiedBy>user</cp:lastModifiedBy>
  <cp:revision>3074</cp:revision>
  <cp:lastPrinted>1601-01-01T00:00:00Z</cp:lastPrinted>
  <dcterms:created xsi:type="dcterms:W3CDTF">2011-07-15T15:07:37Z</dcterms:created>
  <dcterms:modified xsi:type="dcterms:W3CDTF">2020-06-04T10:36:54Z</dcterms:modified>
</cp:coreProperties>
</file>