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82" r:id="rId2"/>
    <p:sldId id="278" r:id="rId3"/>
    <p:sldId id="262" r:id="rId4"/>
    <p:sldId id="274" r:id="rId5"/>
    <p:sldId id="283" r:id="rId6"/>
    <p:sldId id="284" r:id="rId7"/>
    <p:sldId id="267" r:id="rId8"/>
    <p:sldId id="268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</p:sldIdLst>
  <p:sldSz cx="9144000" cy="6858000" type="screen4x3"/>
  <p:notesSz cx="681355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FAF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800" b="1" i="0" u="none" strike="noStrike" kern="1200" baseline="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Динамика участия респондентов в </a:t>
            </a:r>
            <a:r>
              <a:rPr lang="ru-RU" sz="1800" b="1" i="0" u="none" strike="noStrike" kern="1200" baseline="0" dirty="0" err="1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Интернет-опросе</a:t>
            </a:r>
            <a:r>
              <a:rPr lang="ru-RU" sz="1800" b="1" i="0" u="none" strike="noStrike" kern="1200" baseline="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lang="ru-RU" sz="1800" b="1" i="0" u="none" strike="noStrike" baseline="0" dirty="0" smtClean="0">
                <a:latin typeface="Times New Roman" pitchFamily="18" charset="0"/>
                <a:cs typeface="Times New Roman" pitchFamily="18" charset="0"/>
              </a:rPr>
              <a:t>по муниципальному образованию «Майминский район» Республики Алтай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1924691573457011"/>
          <c:y val="3.0914519649220011E-3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респондентов по Майминскому району, чел.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825</c:v>
                </c:pt>
                <c:pt idx="1">
                  <c:v>511</c:v>
                </c:pt>
                <c:pt idx="2">
                  <c:v>709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Всего респондентов по Республике Алтай, чел.</c:v>
                </c:pt>
              </c:strCache>
            </c:strRef>
          </c:tx>
          <c:dLbls>
            <c:numFmt formatCode="#,##0.00" sourceLinked="0"/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4870</c:v>
                </c:pt>
                <c:pt idx="1">
                  <c:v>953</c:v>
                </c:pt>
                <c:pt idx="2">
                  <c:v>1226</c:v>
                </c:pt>
              </c:numCache>
            </c:numRef>
          </c:val>
        </c:ser>
        <c:shape val="box"/>
        <c:axId val="78187904"/>
        <c:axId val="80598144"/>
        <c:axId val="0"/>
      </c:bar3DChart>
      <c:catAx>
        <c:axId val="78187904"/>
        <c:scaling>
          <c:orientation val="minMax"/>
        </c:scaling>
        <c:axPos val="b"/>
        <c:tickLblPos val="nextTo"/>
        <c:crossAx val="80598144"/>
        <c:crosses val="autoZero"/>
        <c:auto val="1"/>
        <c:lblAlgn val="ctr"/>
        <c:lblOffset val="100"/>
      </c:catAx>
      <c:valAx>
        <c:axId val="80598144"/>
        <c:scaling>
          <c:orientation val="minMax"/>
        </c:scaling>
        <c:axPos val="l"/>
        <c:majorGridlines/>
        <c:numFmt formatCode="General" sourceLinked="1"/>
        <c:tickLblPos val="nextTo"/>
        <c:crossAx val="7818790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удовлетворенности в Майминском районе,%</c:v>
                </c:pt>
              </c:strCache>
            </c:strRef>
          </c:tx>
          <c:dLbls>
            <c:dLbl>
              <c:idx val="0"/>
              <c:layout>
                <c:manualLayout>
                  <c:x val="-1.5432098765432109E-3"/>
                  <c:y val="-3.3672399370564828E-2"/>
                </c:manualLayout>
              </c:layout>
              <c:showVal val="1"/>
            </c:dLbl>
            <c:dLbl>
              <c:idx val="1"/>
              <c:layout>
                <c:manualLayout>
                  <c:x val="3.0864197530864209E-3"/>
                  <c:y val="-2.8060332808803982E-2"/>
                </c:manualLayout>
              </c:layout>
              <c:showVal val="1"/>
            </c:dLbl>
            <c:dLbl>
              <c:idx val="2"/>
              <c:layout>
                <c:manualLayout>
                  <c:x val="1.5432098765432677E-3"/>
                  <c:y val="-5.0508599055847134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69.63</c:v>
                </c:pt>
                <c:pt idx="1">
                  <c:v>60.05</c:v>
                </c:pt>
                <c:pt idx="2">
                  <c:v>55.6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Уровень удовлетворенности в Республике Алтай,%</c:v>
                </c:pt>
              </c:strCache>
            </c:strRef>
          </c:tx>
          <c:dLbls>
            <c:dLbl>
              <c:idx val="0"/>
              <c:layout>
                <c:manualLayout>
                  <c:x val="4.0123456790123427E-2"/>
                  <c:y val="-3.0866366089684388E-2"/>
                </c:manualLayout>
              </c:layout>
              <c:showVal val="1"/>
            </c:dLbl>
            <c:dLbl>
              <c:idx val="1"/>
              <c:layout>
                <c:manualLayout>
                  <c:x val="4.6296296296296398E-2"/>
                  <c:y val="-2.2448266247043186E-2"/>
                </c:manualLayout>
              </c:layout>
              <c:showVal val="1"/>
            </c:dLbl>
            <c:dLbl>
              <c:idx val="2"/>
              <c:layout>
                <c:manualLayout>
                  <c:x val="5.2469135802469126E-2"/>
                  <c:y val="-1.9642232966162784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67.11</c:v>
                </c:pt>
                <c:pt idx="1">
                  <c:v>56.349999999999994</c:v>
                </c:pt>
                <c:pt idx="2">
                  <c:v>53.120000000000005</c:v>
                </c:pt>
              </c:numCache>
            </c:numRef>
          </c:val>
        </c:ser>
        <c:shape val="box"/>
        <c:axId val="89537536"/>
        <c:axId val="89572096"/>
        <c:axId val="0"/>
      </c:bar3DChart>
      <c:catAx>
        <c:axId val="89537536"/>
        <c:scaling>
          <c:orientation val="minMax"/>
        </c:scaling>
        <c:axPos val="b"/>
        <c:tickLblPos val="nextTo"/>
        <c:crossAx val="89572096"/>
        <c:crosses val="autoZero"/>
        <c:auto val="1"/>
        <c:lblAlgn val="ctr"/>
        <c:lblOffset val="100"/>
      </c:catAx>
      <c:valAx>
        <c:axId val="89572096"/>
        <c:scaling>
          <c:orientation val="minMax"/>
        </c:scaling>
        <c:axPos val="l"/>
        <c:majorGridlines/>
        <c:numFmt formatCode="General" sourceLinked="1"/>
        <c:tickLblPos val="nextTo"/>
        <c:crossAx val="8953753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97E4C3-C074-462F-9C9A-E2CF16DD447C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863955E-AE4A-4CAE-84C7-3C2BECA65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97E4C3-C074-462F-9C9A-E2CF16DD447C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63955E-AE4A-4CAE-84C7-3C2BECA65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97E4C3-C074-462F-9C9A-E2CF16DD447C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63955E-AE4A-4CAE-84C7-3C2BECA65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97E4C3-C074-462F-9C9A-E2CF16DD447C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63955E-AE4A-4CAE-84C7-3C2BECA652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97E4C3-C074-462F-9C9A-E2CF16DD447C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63955E-AE4A-4CAE-84C7-3C2BECA652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97E4C3-C074-462F-9C9A-E2CF16DD447C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63955E-AE4A-4CAE-84C7-3C2BECA652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97E4C3-C074-462F-9C9A-E2CF16DD447C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63955E-AE4A-4CAE-84C7-3C2BECA65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97E4C3-C074-462F-9C9A-E2CF16DD447C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63955E-AE4A-4CAE-84C7-3C2BECA652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97E4C3-C074-462F-9C9A-E2CF16DD447C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63955E-AE4A-4CAE-84C7-3C2BECA65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597E4C3-C074-462F-9C9A-E2CF16DD447C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63955E-AE4A-4CAE-84C7-3C2BECA65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97E4C3-C074-462F-9C9A-E2CF16DD447C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63955E-AE4A-4CAE-84C7-3C2BECA652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597E4C3-C074-462F-9C9A-E2CF16DD447C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863955E-AE4A-4CAE-84C7-3C2BECA65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opros.mineco04.ru/" TargetMode="External"/><Relationship Id="rId2" Type="http://schemas.openxmlformats.org/officeDocument/2006/relationships/hyperlink" Target="http://maima-altai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1"/>
          <p:cNvSpPr>
            <a:spLocks noGrp="1"/>
          </p:cNvSpPr>
          <p:nvPr>
            <p:ph idx="1"/>
          </p:nvPr>
        </p:nvSpPr>
        <p:spPr>
          <a:xfrm>
            <a:off x="357158" y="980728"/>
            <a:ext cx="8535322" cy="4752528"/>
          </a:xfrm>
          <a:noFill/>
          <a:ln>
            <a:noFill/>
          </a:ln>
        </p:spPr>
        <p:txBody>
          <a:bodyPr numCol="1"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ИТОГИ </a:t>
            </a:r>
          </a:p>
          <a:p>
            <a:pPr algn="ctr">
              <a:buNone/>
            </a:pPr>
            <a:r>
              <a:rPr lang="en-US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-ОПРОСА ЗА 2019 ГОД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муниципального образования «Майминский район»</a:t>
            </a:r>
          </a:p>
          <a:p>
            <a:pPr marL="0" algn="just"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1"/>
          <p:cNvSpPr txBox="1">
            <a:spLocks/>
          </p:cNvSpPr>
          <p:nvPr/>
        </p:nvSpPr>
        <p:spPr>
          <a:xfrm>
            <a:off x="357158" y="142852"/>
            <a:ext cx="8229600" cy="693860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365760" lvl="0" indent="-256032"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endParaRPr kumimoji="0" lang="ru-RU" sz="34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1"/>
          <p:cNvSpPr txBox="1">
            <a:spLocks/>
          </p:cNvSpPr>
          <p:nvPr/>
        </p:nvSpPr>
        <p:spPr>
          <a:xfrm>
            <a:off x="357158" y="5517232"/>
            <a:ext cx="8229600" cy="76928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48072"/>
          </a:xfrm>
        </p:spPr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Удовлетворенность населения деятельностью ОМС  городского округа/ муниципального района  организацией и качеством услуг  </a:t>
            </a:r>
            <a:r>
              <a:rPr lang="ru-RU" sz="16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ресурсопоставляющих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организаций в </a:t>
            </a:r>
            <a:r>
              <a:rPr lang="ru-RU" sz="16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Майминском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районе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58713554"/>
              </p:ext>
            </p:extLst>
          </p:nvPr>
        </p:nvGraphicFramePr>
        <p:xfrm>
          <a:off x="611560" y="1124744"/>
          <a:ext cx="8064897" cy="46953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"/>
                <a:gridCol w="2232248"/>
                <a:gridCol w="864096"/>
                <a:gridCol w="792088"/>
                <a:gridCol w="1008112"/>
                <a:gridCol w="864096"/>
                <a:gridCol w="936104"/>
                <a:gridCol w="720081"/>
              </a:tblGrid>
              <a:tr h="29809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</a:rPr>
                        <a:t>№ </a:t>
                      </a:r>
                      <a:r>
                        <a:rPr lang="ru-RU" sz="1000" kern="1200" dirty="0" err="1">
                          <a:effectLst/>
                        </a:rPr>
                        <a:t>п</a:t>
                      </a:r>
                      <a:r>
                        <a:rPr lang="ru-RU" sz="1000" kern="1200" dirty="0">
                          <a:effectLst/>
                        </a:rPr>
                        <a:t>/</a:t>
                      </a:r>
                      <a:r>
                        <a:rPr lang="ru-RU" sz="1000" kern="1200" dirty="0" err="1">
                          <a:effectLst/>
                        </a:rPr>
                        <a:t>п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</a:rPr>
                        <a:t>Наименования показателя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Уровень удовлетворенности (%)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8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</a:rPr>
                        <a:t>2017 г. 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effectLst/>
                        </a:rPr>
                        <a:t>2018 г. 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effectLst/>
                        </a:rPr>
                        <a:t>2019 г. 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30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РА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МО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РА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МО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РА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МО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286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Организация/качество услуг горячего водоснабжения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-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63,88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62,50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74,41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79,49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</a:tr>
              <a:tr h="3286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Организация/качество услуг водоотведения/ канализации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75,82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80,51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69,52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68,94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75,56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78,98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</a:tr>
              <a:tr h="4454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Организация/качество услуг транспортного обслуживания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70,25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74,97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56,16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61,83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60,13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66,13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</a:tr>
              <a:tr h="3286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Организация/качество услуг газоснабжения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70,46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73,97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65,34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70,72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49,03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55,80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</a:tr>
              <a:tr h="4888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Организация/качество услуг водоснабжения и качества холодной воды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-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67,69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71,29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39,28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48,79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</a:tr>
              <a:tr h="3286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Организация/качество услуг сферы ЖКХ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-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57,97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63,23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42,43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46,87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</a:tr>
              <a:tr h="468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Организация/качество услуг/снабжения твердым топливом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-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30,39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53,00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34,33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46,74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</a:tr>
              <a:tr h="3286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Организация/качество услуг электроснабжения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74,42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65,48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63,87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49,32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43,35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43,24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</a:tr>
              <a:tr h="3286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Организация/качество услуг теплоснабжения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75,50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81,45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65,89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60,69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40,02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42,08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</a:tr>
              <a:tr h="3286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Организация/качество автомобильных дорог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56,62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52,14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26,47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26,19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19,94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22,35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64" marR="60064" marT="8342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332656"/>
            <a:ext cx="8568952" cy="5674635"/>
          </a:xfrm>
        </p:spPr>
        <p:txBody>
          <a:bodyPr>
            <a:normAutofit/>
          </a:bodyPr>
          <a:lstStyle/>
          <a:p>
            <a:pPr marL="360000" lvl="0" indent="360000" algn="ctr">
              <a:buNone/>
              <a:tabLst>
                <a:tab pos="457200" algn="l"/>
              </a:tabLst>
              <a:defRPr/>
            </a:pPr>
            <a:r>
              <a:rPr lang="ru-RU" sz="1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Основными факторами ослабления оценки эффективности являются недостатки в организации качества услуг дорожно-транспортного и ЖКХ:</a:t>
            </a:r>
          </a:p>
          <a:p>
            <a:pPr marL="360000" lvl="0" indent="360000" algn="ctr">
              <a:lnSpc>
                <a:spcPct val="120000"/>
              </a:lnSpc>
              <a:buNone/>
              <a:tabLst>
                <a:tab pos="457200" algn="l"/>
              </a:tabLst>
              <a:defRPr/>
            </a:pPr>
            <a:endParaRPr lang="ru-RU" sz="16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60000" lvl="0" indent="360000" algn="ctr">
              <a:lnSpc>
                <a:spcPct val="120000"/>
              </a:lnSpc>
              <a:buNone/>
              <a:tabLst>
                <a:tab pos="457200" algn="l"/>
              </a:tabLst>
              <a:defRPr/>
            </a:pP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Организация и качество обслуживания автомобильных дорог</a:t>
            </a:r>
          </a:p>
          <a:p>
            <a:pPr marL="360000" lvl="0" indent="360000" algn="ctr">
              <a:lnSpc>
                <a:spcPct val="120000"/>
              </a:lnSpc>
              <a:buNone/>
              <a:tabLst>
                <a:tab pos="457200" algn="l"/>
              </a:tabLst>
              <a:defRPr/>
            </a:pPr>
            <a:endParaRPr lang="ru-RU" sz="16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99592" y="1772816"/>
          <a:ext cx="7776864" cy="301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3888432"/>
              </a:tblGrid>
              <a:tr h="51485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Недостатки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Достоинства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Плохое состояние дорожного полотна (выбоины, просадки или иные повреждения)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Своевременная работа администрации муниципального образования по оповещению населения о планируемых работах на дорогах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Отсутствие или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несвоевременная уборка дорог от снега в зимний период, от грязи и мусора в летний период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Освещение пешеходных переходов и автодорог соответствует установленным нормативам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Отсутствие/плохая работа ливневых канализаций, водостоков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Большинство автомобильных дорог не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имеют асфальтового (твердого) покрытия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332656"/>
            <a:ext cx="8568952" cy="5674635"/>
          </a:xfrm>
        </p:spPr>
        <p:txBody>
          <a:bodyPr>
            <a:normAutofit/>
          </a:bodyPr>
          <a:lstStyle/>
          <a:p>
            <a:pPr marL="360000" lvl="0" indent="360000" algn="ctr">
              <a:buNone/>
              <a:tabLst>
                <a:tab pos="457200" algn="l"/>
              </a:tabLst>
              <a:defRPr/>
            </a:pPr>
            <a:r>
              <a:rPr lang="ru-RU" sz="1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Основными факторами ослабления оценки эффективности являются недостатки в организации качества услуг дорожно-транспортного и ЖКХ:</a:t>
            </a:r>
          </a:p>
          <a:p>
            <a:pPr marL="360000" lvl="0" indent="360000" algn="ctr">
              <a:lnSpc>
                <a:spcPct val="120000"/>
              </a:lnSpc>
              <a:buNone/>
              <a:tabLst>
                <a:tab pos="457200" algn="l"/>
              </a:tabLst>
              <a:defRPr/>
            </a:pPr>
            <a:endParaRPr lang="ru-RU" sz="16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60000" lvl="0" indent="360000" algn="ctr">
              <a:lnSpc>
                <a:spcPct val="120000"/>
              </a:lnSpc>
              <a:buNone/>
              <a:tabLst>
                <a:tab pos="457200" algn="l"/>
              </a:tabLst>
              <a:defRPr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Организация теплоснабжения</a:t>
            </a:r>
          </a:p>
          <a:p>
            <a:pPr marL="360000" lvl="0" indent="360000" algn="ctr">
              <a:lnSpc>
                <a:spcPct val="120000"/>
              </a:lnSpc>
              <a:buNone/>
              <a:tabLst>
                <a:tab pos="457200" algn="l"/>
              </a:tabLst>
              <a:defRPr/>
            </a:pPr>
            <a:endParaRPr lang="ru-RU" sz="16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99592" y="1916832"/>
          <a:ext cx="7776864" cy="3959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3888432"/>
              </a:tblGrid>
              <a:tr h="51485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Недостатки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Достоинства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Высокие тарифы на услуги теплоснабжения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Оперативность проведения ремонта после заявки при возникновении аварийных ситуаций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Сезонный график включения/отключения теплоснабжения не соответствует погодным условиям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Плохое качество предоставления услуги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(не поддерживается нормативная температура воздуха в помещении (+18°C в не угловых комнатах и +20°C - в угловых)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Низкое качество привозного топлива (уголь, дрова)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Отсутствие организации, реализующей уголь или дрова населению</a:t>
                      </a:r>
                    </a:p>
                    <a:p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332656"/>
            <a:ext cx="8568952" cy="5674635"/>
          </a:xfrm>
        </p:spPr>
        <p:txBody>
          <a:bodyPr>
            <a:normAutofit/>
          </a:bodyPr>
          <a:lstStyle/>
          <a:p>
            <a:pPr marL="360000" lvl="0" indent="360000" algn="ctr">
              <a:buNone/>
              <a:tabLst>
                <a:tab pos="457200" algn="l"/>
              </a:tabLst>
              <a:defRPr/>
            </a:pPr>
            <a:r>
              <a:rPr lang="ru-RU" sz="1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Основными факторами ослабления оценки эффективности являются недостатки в организации качества услуг дорожно-транспортного и ЖКХ:</a:t>
            </a:r>
          </a:p>
          <a:p>
            <a:pPr marL="360000" lvl="0" indent="360000" algn="ctr">
              <a:lnSpc>
                <a:spcPct val="120000"/>
              </a:lnSpc>
              <a:buNone/>
              <a:tabLst>
                <a:tab pos="457200" algn="l"/>
              </a:tabLst>
              <a:defRPr/>
            </a:pPr>
            <a:endParaRPr lang="ru-RU" sz="16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60000" lvl="0" indent="360000" algn="ctr">
              <a:lnSpc>
                <a:spcPct val="120000"/>
              </a:lnSpc>
              <a:buNone/>
              <a:tabLst>
                <a:tab pos="457200" algn="l"/>
              </a:tabLst>
              <a:defRPr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Организация электроснабжения</a:t>
            </a:r>
          </a:p>
          <a:p>
            <a:pPr marL="360000" lvl="0" indent="360000" algn="ctr">
              <a:lnSpc>
                <a:spcPct val="120000"/>
              </a:lnSpc>
              <a:buNone/>
              <a:tabLst>
                <a:tab pos="457200" algn="l"/>
              </a:tabLst>
              <a:defRPr/>
            </a:pPr>
            <a:endParaRPr lang="ru-RU" sz="16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99592" y="1916832"/>
          <a:ext cx="7776864" cy="3442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3888432"/>
              </a:tblGrid>
              <a:tr h="47795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Недостатки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Достоинства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908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Высокие тарифы на услуги электроснабжения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Высокое качество проведенных ремонтных работ</a:t>
                      </a:r>
                    </a:p>
                    <a:p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52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Поставляемые ресурсы не соответствуют установленным нормативам (низкое напряжение или «скачки» напряжения, частые перебои в электроснабжении) </a:t>
                      </a:r>
                    </a:p>
                    <a:p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Оперативность проведения ремонта после заявки при возникновении аварийных ситуаций</a:t>
                      </a:r>
                    </a:p>
                  </a:txBody>
                  <a:tcPr/>
                </a:tc>
              </a:tr>
              <a:tr h="1075215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Расхождения между показаниями домашнего и уличного электросчетчиков в пользу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энергоснабжающей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компании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332656"/>
            <a:ext cx="8568952" cy="5674635"/>
          </a:xfrm>
        </p:spPr>
        <p:txBody>
          <a:bodyPr>
            <a:normAutofit/>
          </a:bodyPr>
          <a:lstStyle/>
          <a:p>
            <a:pPr marL="360000" lvl="0" indent="360000" algn="ctr">
              <a:buNone/>
              <a:tabLst>
                <a:tab pos="457200" algn="l"/>
              </a:tabLst>
              <a:defRPr/>
            </a:pPr>
            <a:r>
              <a:rPr lang="ru-RU" sz="1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Основными факторами ослабления оценки эффективности являются недостатки в организации качества услуг дорожно-транспортного и ЖКХ:</a:t>
            </a:r>
          </a:p>
          <a:p>
            <a:pPr marL="360000" lvl="0" indent="360000" algn="ctr">
              <a:lnSpc>
                <a:spcPct val="120000"/>
              </a:lnSpc>
              <a:buNone/>
              <a:tabLst>
                <a:tab pos="457200" algn="l"/>
              </a:tabLst>
              <a:defRPr/>
            </a:pPr>
            <a:endParaRPr lang="ru-RU" sz="16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60000" lvl="0" indent="360000" algn="ctr">
              <a:lnSpc>
                <a:spcPct val="120000"/>
              </a:lnSpc>
              <a:buNone/>
              <a:tabLst>
                <a:tab pos="457200" algn="l"/>
              </a:tabLst>
              <a:defRPr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Организация водоснабжения и качества холодной воды</a:t>
            </a:r>
          </a:p>
          <a:p>
            <a:pPr marL="360000" lvl="0" indent="360000" algn="ctr">
              <a:lnSpc>
                <a:spcPct val="120000"/>
              </a:lnSpc>
              <a:buNone/>
              <a:tabLst>
                <a:tab pos="457200" algn="l"/>
              </a:tabLst>
              <a:defRPr/>
            </a:pPr>
            <a:endParaRPr lang="ru-RU" sz="16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99592" y="1916833"/>
          <a:ext cx="7776864" cy="3045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3888432"/>
              </a:tblGrid>
              <a:tr h="27393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Недостатки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Достоинства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479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Высокая стоимость холодного водоснабжения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Водопроводная вода хорошего качества</a:t>
                      </a:r>
                    </a:p>
                  </a:txBody>
                  <a:tcPr/>
                </a:tc>
              </a:tr>
              <a:tr h="451917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Частые перебои в водоснабжении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1917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Слабый напор воды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1917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Неудобное расположение или отсутствие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водоснабжающей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колонки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1917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Высокая стоимость горячего водоснабжения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1917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Сезонные отключения горячей воды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332656"/>
            <a:ext cx="8568952" cy="5674635"/>
          </a:xfrm>
        </p:spPr>
        <p:txBody>
          <a:bodyPr>
            <a:normAutofit/>
          </a:bodyPr>
          <a:lstStyle/>
          <a:p>
            <a:pPr marL="360000" lvl="0" indent="360000" algn="ctr">
              <a:buNone/>
              <a:tabLst>
                <a:tab pos="457200" algn="l"/>
              </a:tabLst>
              <a:defRPr/>
            </a:pPr>
            <a:r>
              <a:rPr lang="ru-RU" sz="1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Основными факторами ослабления оценки эффективности являются недостатки в организации качества услуг дорожно-транспортного и ЖКХ:</a:t>
            </a:r>
          </a:p>
          <a:p>
            <a:pPr marL="360000" lvl="0" indent="360000" algn="ctr">
              <a:lnSpc>
                <a:spcPct val="120000"/>
              </a:lnSpc>
              <a:buNone/>
              <a:tabLst>
                <a:tab pos="457200" algn="l"/>
              </a:tabLst>
              <a:defRPr/>
            </a:pPr>
            <a:endParaRPr lang="ru-RU" sz="16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60000" lvl="0" indent="360000" algn="ctr">
              <a:lnSpc>
                <a:spcPct val="120000"/>
              </a:lnSpc>
              <a:buNone/>
              <a:tabLst>
                <a:tab pos="457200" algn="l"/>
              </a:tabLst>
              <a:defRPr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Организация газоснабжения</a:t>
            </a:r>
          </a:p>
          <a:p>
            <a:pPr marL="360000" lvl="0" indent="360000" algn="ctr">
              <a:lnSpc>
                <a:spcPct val="120000"/>
              </a:lnSpc>
              <a:buNone/>
              <a:tabLst>
                <a:tab pos="457200" algn="l"/>
              </a:tabLst>
              <a:defRPr/>
            </a:pPr>
            <a:endParaRPr lang="ru-RU" sz="16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99592" y="1916833"/>
          <a:ext cx="7776864" cy="2424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3888432"/>
              </a:tblGrid>
              <a:tr h="27393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Недостатки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Достоинства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082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Низкое качество привозного газа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(неполные баллоны)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Муниципалитет берет на себя часть затрат по газификации улиц</a:t>
                      </a:r>
                    </a:p>
                  </a:txBody>
                  <a:tcPr/>
                </a:tc>
              </a:tr>
              <a:tr h="451917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Высокая стоимость проекта и работ по газификации частного дома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Информационная открытость организаций, предоставляющих услуги</a:t>
                      </a:r>
                    </a:p>
                  </a:txBody>
                  <a:tcPr/>
                </a:tc>
              </a:tr>
              <a:tr h="451917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Высокие тарифы на услуги газоснабжения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Доброжелательность сотрудников газоснабжающей организации</a:t>
                      </a:r>
                    </a:p>
                  </a:txBody>
                  <a:tcPr/>
                </a:tc>
              </a:tr>
              <a:tr h="451917">
                <a:tc>
                  <a:txBody>
                    <a:bodyPr/>
                    <a:lstStyle/>
                    <a:p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Бесперебойность газоснабжения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332656"/>
            <a:ext cx="8568952" cy="5674635"/>
          </a:xfrm>
        </p:spPr>
        <p:txBody>
          <a:bodyPr>
            <a:normAutofit/>
          </a:bodyPr>
          <a:lstStyle/>
          <a:p>
            <a:pPr marL="360000" lvl="0" indent="360000" algn="ctr">
              <a:buNone/>
              <a:tabLst>
                <a:tab pos="457200" algn="l"/>
              </a:tabLst>
              <a:defRPr/>
            </a:pPr>
            <a:r>
              <a:rPr lang="ru-RU" sz="1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Основными факторами ослабления оценки эффективности являются недостатки в организации качества услуг дорожно-транспортного и ЖКХ:</a:t>
            </a:r>
          </a:p>
          <a:p>
            <a:pPr marL="360000" lvl="0" indent="360000" algn="ctr">
              <a:lnSpc>
                <a:spcPct val="120000"/>
              </a:lnSpc>
              <a:buNone/>
              <a:tabLst>
                <a:tab pos="457200" algn="l"/>
              </a:tabLst>
              <a:defRPr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Организация транспортного обслуживания населения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39552" y="1484784"/>
          <a:ext cx="8136904" cy="4398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0680"/>
                <a:gridCol w="2016224"/>
              </a:tblGrid>
              <a:tr h="27393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Недостатки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Достоинства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07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Высокие цены (тарифы) на услуги транспорта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Обустройство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остановочных пунктов (наличие лавочек, навесов и др.)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36105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устраивает график движения общественного транспорта (длительные временные интервалы ожидания транспорта, утреннее время, вечернее время, выходные дни) (несоблюдение графика движения городских автобусов по маршруту г. Горно-Алтайск - с. Майма)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4624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Низкое качество обслуживания/культура обслуживания экипажа (грубость/хамство кондукторов и водителей; курение водителей и внешний вид кондукторов)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0521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Низкое качество обслуживания/культура обслуживания экипажа (грубость/хамство кондукторов и водителей; курение водителей и внешний вид кондукторов)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1917">
                <a:tc>
                  <a:txBody>
                    <a:bodyPr/>
                    <a:lstStyle/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устраивает месторасположение остановочных пунктов общественного транспорта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4281">
                <a:tc>
                  <a:txBody>
                    <a:bodyPr/>
                    <a:lstStyle/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Транспортные средства недоступны для инвалидов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1917">
                <a:tc>
                  <a:txBody>
                    <a:bodyPr/>
                    <a:lstStyle/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Проблема с организацией микроклимата в салонах общественного транспорта (не открываются форточки, грязно в салоне)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1"/>
          <p:cNvSpPr>
            <a:spLocks noGrp="1"/>
          </p:cNvSpPr>
          <p:nvPr>
            <p:ph idx="1"/>
          </p:nvPr>
        </p:nvSpPr>
        <p:spPr>
          <a:xfrm>
            <a:off x="357158" y="980728"/>
            <a:ext cx="8229600" cy="4752528"/>
          </a:xfrm>
          <a:noFill/>
          <a:ln>
            <a:noFill/>
          </a:ln>
        </p:spPr>
        <p:txBody>
          <a:bodyPr numCol="1"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ОЦЕНКА НАСЕЛЕНИЯ ЭФФЕКТИВНОСТИ ДЕЯТЕЛЬНОСТИ РУКОВОДИТЕЛЕЙ ОРГАНОВ МЕСТНОГО САМОУПРАВЛЕНИЯ МУНИЦИПАЛЬНЫХ ОБРАЗОВАНИЙ В РЕСПУБЛИКЕ АЛТАЙ, УНИТАРНЫХ ПРЕДПРИЯТИЙ И АКЦИОНЕРНЫХ ОБЩЕСТВ, ОСУЩЕСТВЛЯЮЩИХ ОКАЗАНИЕ УСЛУГ НАСЕЛЕНИЮ</a:t>
            </a:r>
            <a:endParaRPr lang="ru-RU" sz="28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1"/>
          <p:cNvSpPr txBox="1">
            <a:spLocks/>
          </p:cNvSpPr>
          <p:nvPr/>
        </p:nvSpPr>
        <p:spPr>
          <a:xfrm>
            <a:off x="357158" y="142852"/>
            <a:ext cx="8229600" cy="837876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365760" lvl="0" indent="-256032"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endParaRPr kumimoji="0" lang="ru-RU" sz="56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1"/>
          <p:cNvSpPr txBox="1">
            <a:spLocks/>
          </p:cNvSpPr>
          <p:nvPr/>
        </p:nvSpPr>
        <p:spPr>
          <a:xfrm>
            <a:off x="357158" y="5517232"/>
            <a:ext cx="8229600" cy="76928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1"/>
          <p:cNvSpPr txBox="1">
            <a:spLocks/>
          </p:cNvSpPr>
          <p:nvPr/>
        </p:nvSpPr>
        <p:spPr>
          <a:xfrm>
            <a:off x="357158" y="928670"/>
            <a:ext cx="8229600" cy="435771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ctr"/>
            <a:endParaRPr lang="ru-RU" sz="16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50215" algn="just">
              <a:lnSpc>
                <a:spcPct val="110000"/>
              </a:lnSpc>
              <a:spcBef>
                <a:spcPts val="600"/>
              </a:spcBef>
              <a:tabLst>
                <a:tab pos="457200" algn="l"/>
              </a:tabLst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выполнение работ, направленных на формирование благоприятного инвестиционного климата на территории муниципального образования Республики Алтай, повышение результативности деятельности органов местного самоуправления, выявление внутренних ресурсов для улучшения качества и объема предоставляемых населению услуг.</a:t>
            </a:r>
          </a:p>
          <a:p>
            <a:pPr marL="342900" indent="-342900">
              <a:buFont typeface="Wingdings" pitchFamily="2" charset="2"/>
              <a:buChar char="Ø"/>
            </a:pPr>
            <a:endParaRPr lang="ru-RU" sz="15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15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15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15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15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15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15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15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15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15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15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15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14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14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14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14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14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14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14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14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14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AutoNum type="arabicPeriod"/>
            </a:pPr>
            <a:endParaRPr lang="ru-RU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AutoNum type="arabicPeriod"/>
            </a:pPr>
            <a:endParaRPr lang="ru-RU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AutoNum type="arabicPeriod"/>
            </a:pPr>
            <a:endParaRPr lang="ru-RU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ru-RU" sz="27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1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57606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Оценка населением деятельности органов местного самоуправления осуществляется:</a:t>
            </a:r>
          </a:p>
          <a:p>
            <a:pPr>
              <a:buFont typeface="Wingdings" pitchFamily="2" charset="2"/>
              <a:buChar char="q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посредством опросов с применением IT-технологий;</a:t>
            </a:r>
          </a:p>
          <a:p>
            <a:pPr>
              <a:buFont typeface="Wingdings" pitchFamily="2" charset="2"/>
              <a:buChar char="q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посредством проведения социологических опросов населения (полевое обследование).</a:t>
            </a:r>
          </a:p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Опросы с применением IT-технологий проводятся в течение всего отчетного (календарного) года (с 1 января по 31 декабря включительно).</a:t>
            </a:r>
          </a:p>
          <a:p>
            <a:pPr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Свое мнение можно выразить на:</a:t>
            </a:r>
          </a:p>
          <a:p>
            <a:pPr algn="ctr">
              <a:buNone/>
            </a:pP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официальном сайте Майминского района по адресу </a:t>
            </a:r>
            <a:r>
              <a:rPr lang="ru-RU" sz="1700" b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http://maima-altai.ru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баннер (справой стороны) – опрос населения об эффективности деятельности руководителей</a:t>
            </a:r>
          </a:p>
          <a:p>
            <a:pPr algn="just">
              <a:buFontTx/>
              <a:buChar char="-"/>
            </a:pPr>
            <a:endParaRPr lang="ru-RU" sz="17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официальном сайте Министерства экономического развития и туризма Республики Алтай по адресу: 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http://opros.mineco04.ru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анкета оценки населением эффективности деятельности руководителей органов местного самоуправления муниципальных образований в Республике Алтай, предприятий и учреждений, осуществляющих оказание услуг.</a:t>
            </a:r>
          </a:p>
          <a:p>
            <a:pPr algn="ctr">
              <a:buNone/>
            </a:pP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3933056"/>
            <a:ext cx="302433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 lnSpcReduction="10000"/>
          </a:bodyPr>
          <a:lstStyle/>
          <a:p>
            <a:pPr lvl="0" indent="450215" algn="ctr">
              <a:buNone/>
              <a:tabLst>
                <a:tab pos="457200" algn="l"/>
              </a:tabLst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Показатели оценки 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деятельности руководителей:</a:t>
            </a:r>
            <a:endParaRPr lang="ru-RU" sz="105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 муниципальных образований, сельских поселений;</a:t>
            </a:r>
          </a:p>
          <a:p>
            <a:pPr marL="342900" lvl="0" indent="-342900" algn="just"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администраций муниципального района /городского округа, сельских поселений;</a:t>
            </a:r>
          </a:p>
          <a:p>
            <a:pPr marL="342900" lvl="0" indent="-342900" algn="just"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председателей районного/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городского</a:t>
            </a:r>
            <a:r>
              <a:rPr lang="ru-RU" sz="28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, сельского Совета депутатов;</a:t>
            </a:r>
          </a:p>
          <a:p>
            <a:pPr marL="342900" lvl="0" indent="-342900" algn="just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28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организаций, оказывающих населению услуги в сферах организации дорожно-транспортного обслуживания, содержания автомобильных дорог, оказания жилищно-коммунальных услуг. </a:t>
            </a:r>
            <a:endParaRPr lang="ru-RU" sz="2800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 fontScale="92500" lnSpcReduction="20000"/>
          </a:bodyPr>
          <a:lstStyle/>
          <a:p>
            <a:pPr marL="360000" lvl="0" indent="360000" algn="ctr">
              <a:buNone/>
              <a:tabLst>
                <a:tab pos="457200" algn="l"/>
              </a:tabLst>
              <a:defRPr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Показатели</a:t>
            </a: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дорожно-транспортного и ЖКХ:</a:t>
            </a:r>
            <a:endParaRPr lang="ru-RU" sz="1100" b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60000" lvl="0" indent="360000" algn="just">
              <a:buNone/>
              <a:tabLst>
                <a:tab pos="457200" algn="l"/>
              </a:tabLst>
              <a:defRPr/>
            </a:pPr>
            <a:r>
              <a:rPr lang="ru-RU" sz="11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360000" indent="360000" algn="just">
              <a:buFont typeface="Wingdings" pitchFamily="2" charset="2"/>
              <a:buChar char="Ø"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в целом  организация жилищно-коммунального хозяйства;</a:t>
            </a:r>
          </a:p>
          <a:p>
            <a:pPr marL="360000" lvl="0" indent="360000" algn="just">
              <a:buFont typeface="Wingdings" pitchFamily="2" charset="2"/>
              <a:buChar char="Ø"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организация транспортного обслуживания;</a:t>
            </a:r>
          </a:p>
          <a:p>
            <a:pPr marL="360000" lvl="0" indent="360000" algn="just">
              <a:buFont typeface="Wingdings" pitchFamily="2" charset="2"/>
              <a:buChar char="Ø"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качество автомобильных дорог; </a:t>
            </a:r>
          </a:p>
          <a:p>
            <a:pPr marL="360000" lvl="0" indent="360000" algn="just">
              <a:buFont typeface="Wingdings" pitchFamily="2" charset="2"/>
              <a:buChar char="Ø"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организация теплоснабжения;</a:t>
            </a:r>
          </a:p>
          <a:p>
            <a:pPr marL="360000" lvl="0" indent="360000" algn="just">
              <a:buFont typeface="Wingdings" pitchFamily="2" charset="2"/>
              <a:buChar char="Ø"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организация снабжения твердым топливом (уголь, дрова); </a:t>
            </a:r>
          </a:p>
          <a:p>
            <a:pPr marL="360000" lvl="0" indent="360000" algn="just">
              <a:buFont typeface="Wingdings" pitchFamily="2" charset="2"/>
              <a:buChar char="Ø"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организация водоснабжения и качества холодной воды</a:t>
            </a:r>
          </a:p>
          <a:p>
            <a:pPr marL="360000" lvl="0" indent="360000" algn="just">
              <a:buFont typeface="Wingdings" pitchFamily="2" charset="2"/>
              <a:buChar char="Ø"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организация горячего водоснабжения; </a:t>
            </a:r>
          </a:p>
          <a:p>
            <a:pPr marL="360000" lvl="0" indent="360000" algn="just">
              <a:buFont typeface="Wingdings" pitchFamily="2" charset="2"/>
              <a:buChar char="Ø"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организация водоотведения/канализации;</a:t>
            </a:r>
          </a:p>
          <a:p>
            <a:pPr marL="360000" lvl="0" indent="360000" algn="just">
              <a:buFont typeface="Wingdings" pitchFamily="2" charset="2"/>
              <a:buChar char="Ø"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организация электроснабжения;</a:t>
            </a:r>
          </a:p>
          <a:p>
            <a:pPr marL="360000" lvl="0" indent="360000" algn="just">
              <a:buFont typeface="Wingdings" pitchFamily="2" charset="2"/>
              <a:buChar char="Ø"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организация газоснабжения.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476672"/>
          <a:ext cx="793122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922114"/>
          </a:xfrm>
        </p:spPr>
        <p:txBody>
          <a:bodyPr>
            <a:normAutofit fontScale="90000"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Удовлетворенность населения деятельностью органов местного самоуправления муниципального района/городского округа организацией и качеством услуг, предоставляемых унитарными предприятиями и учреждениями, акционерными обществами в </a:t>
            </a:r>
            <a:r>
              <a:rPr lang="ru-RU" sz="1800" dirty="0" err="1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Майминском</a:t>
            </a:r>
            <a:r>
              <a:rPr lang="ru-RU" sz="180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районе и в целом по Республике Алтай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620688"/>
            <a:ext cx="8640960" cy="634082"/>
          </a:xfrm>
        </p:spPr>
        <p:txBody>
          <a:bodyPr>
            <a:normAutofit fontScale="90000"/>
          </a:bodyPr>
          <a:lstStyle/>
          <a:p>
            <a:pPr algn="ctr">
              <a:lnSpc>
                <a:spcPct val="110000"/>
              </a:lnSpc>
              <a:spcAft>
                <a:spcPts val="0"/>
              </a:spcAft>
            </a:pPr>
            <a:r>
              <a:rPr lang="ru-RU" sz="2000" kern="100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Удовлетворенность населения деятельностью исполнительных и представительных органов самоуправления  в </a:t>
            </a:r>
            <a:r>
              <a:rPr lang="ru-RU" sz="2000" kern="1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Майминском</a:t>
            </a:r>
            <a:r>
              <a:rPr lang="ru-RU" sz="2000" kern="100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районе</a:t>
            </a:r>
            <a:r>
              <a:rPr lang="ru-RU" sz="4400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8799543"/>
              </p:ext>
            </p:extLst>
          </p:nvPr>
        </p:nvGraphicFramePr>
        <p:xfrm>
          <a:off x="611560" y="1268760"/>
          <a:ext cx="7920880" cy="36887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960"/>
                <a:gridCol w="2447408"/>
                <a:gridCol w="864096"/>
                <a:gridCol w="864096"/>
                <a:gridCol w="792088"/>
                <a:gridCol w="720080"/>
                <a:gridCol w="720080"/>
                <a:gridCol w="648072"/>
              </a:tblGrid>
              <a:tr h="34036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</a:rPr>
                        <a:t>№ </a:t>
                      </a:r>
                      <a:r>
                        <a:rPr lang="ru-RU" sz="1100" kern="1200" dirty="0" err="1">
                          <a:effectLst/>
                        </a:rPr>
                        <a:t>п</a:t>
                      </a:r>
                      <a:r>
                        <a:rPr lang="ru-RU" sz="1100" kern="1200" dirty="0">
                          <a:effectLst/>
                        </a:rPr>
                        <a:t>/</a:t>
                      </a:r>
                      <a:r>
                        <a:rPr lang="ru-RU" sz="1100" kern="1200" dirty="0" err="1">
                          <a:effectLst/>
                        </a:rPr>
                        <a:t>п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</a:rPr>
                        <a:t>Наименования показателя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Уровень удовлетворенности (%)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</a:rPr>
                        <a:t>2017 г. 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</a:rPr>
                        <a:t>2018 г. 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</a:rPr>
                        <a:t>2019 г. 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3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РА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МО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РА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МО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РА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МО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2603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Деятельность сельских администраций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69,31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68,46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58,88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62,53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59,14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61,24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</a:tr>
              <a:tr h="294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Деятельность главы сельского поселения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-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57,63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62,45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58,84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60,70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</a:tr>
              <a:tr h="508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Деятельность главы муниципального района/городского округа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-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57,12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64,86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58,38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66,38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</a:tr>
              <a:tr h="4864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Деятельность Совета депутатов сельского поселения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66,03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66,61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54,83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56,37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54,96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57,05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</a:tr>
              <a:tr h="5264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Деятельность администраций муниципального района/городского округа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72,04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69,23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54,64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65,89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54,87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63,14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</a:tr>
              <a:tr h="5353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Деятельность Совета депутатов муниципального района/городского округа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68,75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68,56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51,33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54,83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52,93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60,44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18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79CBDF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1207</TotalTime>
  <Words>1030</Words>
  <Application>Microsoft Office PowerPoint</Application>
  <PresentationFormat>Экран (4:3)</PresentationFormat>
  <Paragraphs>292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 </vt:lpstr>
      <vt:lpstr>Удовлетворенность населения деятельностью органов местного самоуправления муниципального района/городского округа организацией и качеством услуг, предоставляемых унитарными предприятиями и учреждениями, акционерными обществами в Майминском районе и в целом по Республике Алтай   </vt:lpstr>
      <vt:lpstr>Удовлетворенность населения деятельностью исполнительных и представительных органов самоуправления  в Майминском районе </vt:lpstr>
      <vt:lpstr>Удовлетворенность населения деятельностью ОМС  городского округа/ муниципального района  организацией и качеством услуг  ресурсопоставляющих организаций в Майминском районе 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 о работе отдела экономики  за 2016 год</dc:title>
  <dc:creator>Эконом</dc:creator>
  <cp:lastModifiedBy>Базайченко</cp:lastModifiedBy>
  <cp:revision>108</cp:revision>
  <dcterms:created xsi:type="dcterms:W3CDTF">2017-05-10T07:20:35Z</dcterms:created>
  <dcterms:modified xsi:type="dcterms:W3CDTF">2020-02-28T03:44:35Z</dcterms:modified>
</cp:coreProperties>
</file>